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674" r:id="rId2"/>
    <p:sldId id="676" r:id="rId3"/>
    <p:sldId id="612" r:id="rId4"/>
    <p:sldId id="685" r:id="rId5"/>
    <p:sldId id="706" r:id="rId6"/>
    <p:sldId id="400" r:id="rId7"/>
    <p:sldId id="686" r:id="rId8"/>
    <p:sldId id="404" r:id="rId9"/>
    <p:sldId id="704" r:id="rId10"/>
    <p:sldId id="306" r:id="rId11"/>
    <p:sldId id="403" r:id="rId12"/>
    <p:sldId id="705" r:id="rId13"/>
    <p:sldId id="703" r:id="rId14"/>
    <p:sldId id="308" r:id="rId15"/>
    <p:sldId id="401" r:id="rId16"/>
    <p:sldId id="687" r:id="rId17"/>
    <p:sldId id="378" r:id="rId18"/>
    <p:sldId id="379" r:id="rId19"/>
    <p:sldId id="380" r:id="rId20"/>
    <p:sldId id="384" r:id="rId21"/>
    <p:sldId id="385" r:id="rId22"/>
    <p:sldId id="677" r:id="rId23"/>
    <p:sldId id="631" r:id="rId24"/>
    <p:sldId id="636" r:id="rId25"/>
    <p:sldId id="672" r:id="rId26"/>
    <p:sldId id="669" r:id="rId27"/>
    <p:sldId id="671" r:id="rId28"/>
    <p:sldId id="594" r:id="rId29"/>
    <p:sldId id="597" r:id="rId30"/>
    <p:sldId id="598" r:id="rId31"/>
    <p:sldId id="693" r:id="rId32"/>
    <p:sldId id="605" r:id="rId33"/>
    <p:sldId id="606" r:id="rId34"/>
    <p:sldId id="593" r:id="rId35"/>
    <p:sldId id="624" r:id="rId36"/>
    <p:sldId id="688" r:id="rId37"/>
    <p:sldId id="625" r:id="rId38"/>
    <p:sldId id="626" r:id="rId39"/>
    <p:sldId id="689" r:id="rId40"/>
    <p:sldId id="630" r:id="rId41"/>
    <p:sldId id="608" r:id="rId42"/>
    <p:sldId id="609" r:id="rId43"/>
    <p:sldId id="635" r:id="rId44"/>
    <p:sldId id="611" r:id="rId45"/>
    <p:sldId id="694" r:id="rId46"/>
    <p:sldId id="695" r:id="rId47"/>
    <p:sldId id="696" r:id="rId48"/>
    <p:sldId id="697" r:id="rId49"/>
    <p:sldId id="698" r:id="rId50"/>
    <p:sldId id="699" r:id="rId51"/>
    <p:sldId id="700" r:id="rId52"/>
    <p:sldId id="701" r:id="rId53"/>
    <p:sldId id="702" r:id="rId54"/>
    <p:sldId id="691" r:id="rId5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72" autoAdjust="0"/>
    <p:restoredTop sz="95921" autoAdjust="0"/>
  </p:normalViewPr>
  <p:slideViewPr>
    <p:cSldViewPr>
      <p:cViewPr varScale="1">
        <p:scale>
          <a:sx n="128" d="100"/>
          <a:sy n="128" d="100"/>
        </p:scale>
        <p:origin x="172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8/26/20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94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D0C23F-563D-44E4-A146-08E78189B64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40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86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47C197-61D7-409C-B461-DDD6893976C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14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Yes, and you can see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739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EAF3532-D9B4-4B98-AEB4-9C6F5686FB78}" type="slidenum">
              <a:rPr lang="en-US" altLang="en-US" sz="1200">
                <a:solidFill>
                  <a:prstClr val="black"/>
                </a:solidFill>
              </a:rPr>
              <a:pPr/>
              <a:t>27</a:t>
            </a:fld>
            <a:endParaRPr lang="en-US" alt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969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22903A-7AE4-428F-B6AD-4DA8D70035EB}" type="slidenum">
              <a:rPr lang="en-US" altLang="en-US" sz="1200">
                <a:solidFill>
                  <a:prstClr val="black"/>
                </a:solidFill>
              </a:rPr>
              <a:pPr/>
              <a:t>28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en-US">
                <a:sym typeface="Symbol" pitchFamily="18" charset="2"/>
              </a:rPr>
              <a:t>  </a:t>
            </a:r>
            <a:r>
              <a:rPr lang="en-US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At least 3 spectral bands required (e.g. R,G,B)</a:t>
            </a:r>
            <a:r>
              <a:rPr lang="en-US">
                <a:sym typeface="Symbol" pitchFamily="18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6911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Metamerism can be illuminant based or observer based. Color blindness produced well known instances of metamerism.</a:t>
            </a: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590F7B6-BDBA-488C-A132-3661A1A7BF31}" type="slidenum">
              <a:rPr lang="en-US" altLang="en-US" sz="1200">
                <a:solidFill>
                  <a:prstClr val="black"/>
                </a:solidFill>
              </a:rPr>
              <a:pPr/>
              <a:t>33</a:t>
            </a:fld>
            <a:endParaRPr lang="en-US" alt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68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http://en.wikipedia.org/wiki/Rolling_shutter</a:t>
            </a: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Even DSLRs have this problem.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43D516B-043B-4583-8E34-F22A3B4CF6AC}" type="slidenum">
              <a:rPr lang="en-US" altLang="en-US" sz="1200">
                <a:solidFill>
                  <a:prstClr val="black"/>
                </a:solidFill>
              </a:rPr>
              <a:pPr/>
              <a:t>40</a:t>
            </a:fld>
            <a:endParaRPr lang="en-US" alt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39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13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33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C942A4D-6C91-5B45-88FA-BEC7E16FEE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473A5E-68C2-E54B-A5A8-F4371E7F365D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754690" name="Rectangle 2">
            <a:extLst>
              <a:ext uri="{FF2B5EF4-FFF2-40B4-BE49-F238E27FC236}">
                <a16:creationId xmlns:a16="http://schemas.microsoft.com/office/drawing/2014/main" id="{064D273E-24A2-7A4B-BE9D-E79A34B7BD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4691" name="Rectangle 3">
            <a:extLst>
              <a:ext uri="{FF2B5EF4-FFF2-40B4-BE49-F238E27FC236}">
                <a16:creationId xmlns:a16="http://schemas.microsoft.com/office/drawing/2014/main" id="{0B6A2202-C8EB-084C-8898-4FAE75780A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7741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6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0E0FD69-B95F-6D4B-931A-3509E25C4D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10844F-58CB-7844-A47E-F2E058974D94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757762" name="Rectangle 2">
            <a:extLst>
              <a:ext uri="{FF2B5EF4-FFF2-40B4-BE49-F238E27FC236}">
                <a16:creationId xmlns:a16="http://schemas.microsoft.com/office/drawing/2014/main" id="{7191A869-8D76-6A4A-8E4D-07BDA4F526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63" name="Rectangle 3">
            <a:extLst>
              <a:ext uri="{FF2B5EF4-FFF2-40B4-BE49-F238E27FC236}">
                <a16:creationId xmlns:a16="http://schemas.microsoft.com/office/drawing/2014/main" id="{34A5C8EA-CCAA-C447-A942-2DD73F3F71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4004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91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410438-864A-4854-8638-0585603BC1E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96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56DD83-D223-4DA6-83CA-534B425DACE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29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8/26/20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8/26/20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8/26/20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8/26/20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8/26/20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8/26/20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8/26/20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8/26/20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8/26/20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8/26/20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8/26/20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8/26/20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ceanopticsbook.info/view/surfaces/lambertian_brdf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1.cs.columbia.edu/CAVE/projects/oren/oren.php" TargetMode="Externa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_W-IXqoxH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en.wikipedia.org/wiki/Averted_visio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hyperlink" Target="http://electronics.howstuffworks.com/digital-camera.htm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0.jpeg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g-masters.com/nicks-rants-and-raves/contact-shadows-cast-shadows-myth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blog.demofox.org/2017/07/01/why-are-some-shadows-soft-and-other-shadows-hard/" TargetMode="External"/><Relationship Id="rId4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1752600" y="152400"/>
            <a:ext cx="16002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A215D12-6881-1140-9DD1-0EC52474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6999" y="6400800"/>
            <a:ext cx="2468563" cy="342899"/>
          </a:xfrm>
        </p:spPr>
        <p:txBody>
          <a:bodyPr/>
          <a:lstStyle/>
          <a:p>
            <a:r>
              <a:rPr lang="en-US" altLang="en-US" dirty="0"/>
              <a:t>Based on slide by </a:t>
            </a:r>
            <a:r>
              <a:rPr lang="en-US" altLang="en-US" dirty="0" err="1"/>
              <a:t>Ioannis</a:t>
            </a:r>
            <a:r>
              <a:rPr lang="en-US" altLang="en-US" dirty="0"/>
              <a:t> Stamos</a:t>
            </a:r>
          </a:p>
        </p:txBody>
      </p:sp>
      <p:sp>
        <p:nvSpPr>
          <p:cNvPr id="709634" name="Rectangle 2">
            <a:extLst>
              <a:ext uri="{FF2B5EF4-FFF2-40B4-BE49-F238E27FC236}">
                <a16:creationId xmlns:a16="http://schemas.microsoft.com/office/drawing/2014/main" id="{FBAF35CA-82DB-A049-91B7-EF8F7ADC21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Lambertian Reflectance Model</a:t>
            </a:r>
          </a:p>
        </p:txBody>
      </p:sp>
      <p:pic>
        <p:nvPicPr>
          <p:cNvPr id="709636" name="Picture 4" descr="SPHERE1">
            <a:extLst>
              <a:ext uri="{FF2B5EF4-FFF2-40B4-BE49-F238E27FC236}">
                <a16:creationId xmlns:a16="http://schemas.microsoft.com/office/drawing/2014/main" id="{22F7AE0B-FDE4-594F-9A45-39AE7F7A4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0" y="188118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9637" name="Text Box 5">
            <a:extLst>
              <a:ext uri="{FF2B5EF4-FFF2-40B4-BE49-F238E27FC236}">
                <a16:creationId xmlns:a16="http://schemas.microsoft.com/office/drawing/2014/main" id="{63438882-C302-E54B-90C9-4AE9A93C7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8788" y="4513263"/>
            <a:ext cx="2305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/>
              <a:t>A Lambertian sphere</a:t>
            </a:r>
          </a:p>
        </p:txBody>
      </p:sp>
      <p:sp>
        <p:nvSpPr>
          <p:cNvPr id="709648" name="Text Box 16">
            <a:extLst>
              <a:ext uri="{FF2B5EF4-FFF2-40B4-BE49-F238E27FC236}">
                <a16:creationId xmlns:a16="http://schemas.microsoft.com/office/drawing/2014/main" id="{8C466424-CC0B-8C47-9687-1ABD7CA0D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3" y="3886200"/>
            <a:ext cx="2724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/>
              <a:t>Surface normal n</a:t>
            </a:r>
          </a:p>
          <a:p>
            <a:pPr eaLnBrk="1" hangingPunct="1"/>
            <a:r>
              <a:rPr lang="en-US" altLang="en-US"/>
              <a:t>Direction of illumination s</a:t>
            </a:r>
          </a:p>
        </p:txBody>
      </p:sp>
      <p:sp>
        <p:nvSpPr>
          <p:cNvPr id="709649" name="Text Box 17">
            <a:extLst>
              <a:ext uri="{FF2B5EF4-FFF2-40B4-BE49-F238E27FC236}">
                <a16:creationId xmlns:a16="http://schemas.microsoft.com/office/drawing/2014/main" id="{BC57033F-3A08-FA4C-B56A-8A51BD304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9213" y="5033597"/>
            <a:ext cx="3124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dirty="0"/>
              <a:t>Commonly used in computer vision and computer graphics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67D47-A067-0C40-A6BC-F4FB145A2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37" y="4773892"/>
            <a:ext cx="4660900" cy="1447800"/>
          </a:xfrm>
          <a:prstGeom prst="rect">
            <a:avLst/>
          </a:prstGeom>
        </p:spPr>
      </p:pic>
      <p:grpSp>
        <p:nvGrpSpPr>
          <p:cNvPr id="709638" name="Group 6">
            <a:extLst>
              <a:ext uri="{FF2B5EF4-FFF2-40B4-BE49-F238E27FC236}">
                <a16:creationId xmlns:a16="http://schemas.microsoft.com/office/drawing/2014/main" id="{DE9AA4BA-ADD7-7841-8E83-64E5989E0389}"/>
              </a:ext>
            </a:extLst>
          </p:cNvPr>
          <p:cNvGrpSpPr>
            <a:grpSpLocks/>
          </p:cNvGrpSpPr>
          <p:nvPr/>
        </p:nvGrpSpPr>
        <p:grpSpPr bwMode="auto">
          <a:xfrm rot="8242310">
            <a:off x="1220788" y="1447800"/>
            <a:ext cx="215353" cy="680085"/>
            <a:chOff x="1632" y="3552"/>
            <a:chExt cx="96" cy="288"/>
          </a:xfrm>
        </p:grpSpPr>
        <p:sp>
          <p:nvSpPr>
            <p:cNvPr id="709639" name="AutoShape 7">
              <a:extLst>
                <a:ext uri="{FF2B5EF4-FFF2-40B4-BE49-F238E27FC236}">
                  <a16:creationId xmlns:a16="http://schemas.microsoft.com/office/drawing/2014/main" id="{29879F14-1D7F-9F48-89E8-0A8706036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552"/>
              <a:ext cx="96" cy="9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640" name="Rectangle 8">
              <a:extLst>
                <a:ext uri="{FF2B5EF4-FFF2-40B4-BE49-F238E27FC236}">
                  <a16:creationId xmlns:a16="http://schemas.microsoft.com/office/drawing/2014/main" id="{3EF3B914-39C1-4740-88B4-DE784B911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648"/>
              <a:ext cx="96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09641" name="Oval 9">
            <a:extLst>
              <a:ext uri="{FF2B5EF4-FFF2-40B4-BE49-F238E27FC236}">
                <a16:creationId xmlns:a16="http://schemas.microsoft.com/office/drawing/2014/main" id="{670B616A-CE6C-9D41-8BA4-7A319FC9A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227" y="3374708"/>
            <a:ext cx="969086" cy="34004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9642" name="Line 10">
            <a:extLst>
              <a:ext uri="{FF2B5EF4-FFF2-40B4-BE49-F238E27FC236}">
                <a16:creationId xmlns:a16="http://schemas.microsoft.com/office/drawing/2014/main" id="{0340FE6F-4ABD-6649-A3D3-D6E837D150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35932" y="2581275"/>
            <a:ext cx="0" cy="90678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9644" name="AutoShape 12">
            <a:extLst>
              <a:ext uri="{FF2B5EF4-FFF2-40B4-BE49-F238E27FC236}">
                <a16:creationId xmlns:a16="http://schemas.microsoft.com/office/drawing/2014/main" id="{10EB3A14-8C4C-F747-A489-BC399D943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5019" y="1901190"/>
            <a:ext cx="538381" cy="680085"/>
          </a:xfrm>
          <a:prstGeom prst="sun">
            <a:avLst>
              <a:gd name="adj" fmla="val 25000"/>
            </a:avLst>
          </a:prstGeom>
          <a:solidFill>
            <a:srgbClr val="FCFEA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9645" name="Line 13">
            <a:extLst>
              <a:ext uri="{FF2B5EF4-FFF2-40B4-BE49-F238E27FC236}">
                <a16:creationId xmlns:a16="http://schemas.microsoft.com/office/drawing/2014/main" id="{77210747-2A53-8345-A734-93BFD4D6B4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35932" y="2581275"/>
            <a:ext cx="969086" cy="9067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9646" name="Line 14">
            <a:extLst>
              <a:ext uri="{FF2B5EF4-FFF2-40B4-BE49-F238E27FC236}">
                <a16:creationId xmlns:a16="http://schemas.microsoft.com/office/drawing/2014/main" id="{DAC5DFFE-3732-004A-851C-C4A2B978D40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59169" y="2241233"/>
            <a:ext cx="1076763" cy="124682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EBEE8-96F3-1B49-BB8D-C434A0FD6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744" y="2519327"/>
            <a:ext cx="261970" cy="408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E6A065-681E-A441-8D93-BA63F35ED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3404" y="2832710"/>
            <a:ext cx="358996" cy="3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98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Foreshortening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562100"/>
            <a:ext cx="413385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5334000"/>
            <a:ext cx="873442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791200"/>
            <a:ext cx="9248776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0FFEEF-0CA3-4146-83B9-DDFAE48573DE}"/>
              </a:ext>
            </a:extLst>
          </p:cNvPr>
          <p:cNvSpPr txBox="1"/>
          <p:nvPr/>
        </p:nvSpPr>
        <p:spPr>
          <a:xfrm>
            <a:off x="6957387" y="6438900"/>
            <a:ext cx="2125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Trevor Darrell slide</a:t>
            </a:r>
          </a:p>
        </p:txBody>
      </p:sp>
      <p:pic>
        <p:nvPicPr>
          <p:cNvPr id="8" name="Picture 4" descr="SPHERE1">
            <a:extLst>
              <a:ext uri="{FF2B5EF4-FFF2-40B4-BE49-F238E27FC236}">
                <a16:creationId xmlns:a16="http://schemas.microsoft.com/office/drawing/2014/main" id="{82375914-35D3-A74B-892A-ACA41B9E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0" y="188118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587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669331-8AE4-C74A-A86E-45C7666F9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673" y="2860020"/>
            <a:ext cx="5354654" cy="3390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1676A5-FA71-0B4C-AD20-B21B03F95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533400"/>
            <a:ext cx="5245100" cy="2326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781948-34F2-094E-91C1-5F059508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Confusion around Lambert’s cosine law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BC6613-0761-874D-BA88-4F1FB1F82DFD}"/>
              </a:ext>
            </a:extLst>
          </p:cNvPr>
          <p:cNvSpPr/>
          <p:nvPr/>
        </p:nvSpPr>
        <p:spPr>
          <a:xfrm>
            <a:off x="990600" y="6368534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http://www.oceanopticsbook.info/view/surfaces/lambertian_brdfs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107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7ADD06-7F09-4D42-9632-58C952780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" y="0"/>
            <a:ext cx="929580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728E61-9DC9-374E-9966-BD327D7E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Oren-</a:t>
            </a:r>
            <a:r>
              <a:rPr lang="en-US" dirty="0" err="1">
                <a:solidFill>
                  <a:schemeClr val="bg1"/>
                </a:solidFill>
              </a:rPr>
              <a:t>Nayar</a:t>
            </a:r>
            <a:r>
              <a:rPr lang="en-US" dirty="0">
                <a:solidFill>
                  <a:schemeClr val="bg1"/>
                </a:solidFill>
              </a:rPr>
              <a:t> Reflectance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B247AD-EB86-6245-B47E-A2CF18E99A99}"/>
              </a:ext>
            </a:extLst>
          </p:cNvPr>
          <p:cNvSpPr/>
          <p:nvPr/>
        </p:nvSpPr>
        <p:spPr>
          <a:xfrm>
            <a:off x="228600" y="6336268"/>
            <a:ext cx="739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http://www1.cs.columbia.edu/CAVE/projects/oren/oren.php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3C6887-7D67-844E-B50F-3984B66FF0C4}"/>
              </a:ext>
            </a:extLst>
          </p:cNvPr>
          <p:cNvSpPr txBox="1"/>
          <p:nvPr/>
        </p:nvSpPr>
        <p:spPr>
          <a:xfrm>
            <a:off x="190798" y="5410200"/>
            <a:ext cx="8762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Moon is a counter-example! Roughness of surface makes that more light is reflected back to the viewer than expected under a Lambertian model.</a:t>
            </a:r>
          </a:p>
        </p:txBody>
      </p:sp>
    </p:spTree>
    <p:extLst>
      <p:ext uri="{BB962C8B-B14F-4D97-AF65-F5344CB8AC3E}">
        <p14:creationId xmlns:p14="http://schemas.microsoft.com/office/powerpoint/2010/main" val="3177988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AFFDCC-C776-B243-9E27-2F35B9950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92" y="2288658"/>
            <a:ext cx="6060029" cy="822488"/>
          </a:xfrm>
          <a:prstGeom prst="rect">
            <a:avLst/>
          </a:prstGeom>
        </p:spPr>
      </p:pic>
      <p:sp>
        <p:nvSpPr>
          <p:cNvPr id="711682" name="Rectangle 2">
            <a:extLst>
              <a:ext uri="{FF2B5EF4-FFF2-40B4-BE49-F238E27FC236}">
                <a16:creationId xmlns:a16="http://schemas.microsoft.com/office/drawing/2014/main" id="{52CC3840-1BB0-1041-9DDB-1709740009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5486400" cy="1371600"/>
          </a:xfrm>
        </p:spPr>
        <p:txBody>
          <a:bodyPr/>
          <a:lstStyle/>
          <a:p>
            <a:r>
              <a:rPr lang="en-US" altLang="en-US" dirty="0" err="1"/>
              <a:t>Phong</a:t>
            </a:r>
            <a:r>
              <a:rPr lang="en-US" altLang="en-US" dirty="0"/>
              <a:t> Reflectance Model</a:t>
            </a:r>
          </a:p>
        </p:txBody>
      </p:sp>
      <p:pic>
        <p:nvPicPr>
          <p:cNvPr id="711684" name="Picture 4" descr="SPHERE3">
            <a:extLst>
              <a:ext uri="{FF2B5EF4-FFF2-40B4-BE49-F238E27FC236}">
                <a16:creationId xmlns:a16="http://schemas.microsoft.com/office/drawing/2014/main" id="{DEFAE48B-039E-FE4A-A88D-0417D3B5A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744" y="401637"/>
            <a:ext cx="2454275" cy="24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1685" name="Picture 5" descr="SPHERE2">
            <a:extLst>
              <a:ext uri="{FF2B5EF4-FFF2-40B4-BE49-F238E27FC236}">
                <a16:creationId xmlns:a16="http://schemas.microsoft.com/office/drawing/2014/main" id="{27BF2D01-11D2-944A-A6B0-90C9B2669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329" y="3429000"/>
            <a:ext cx="24860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1686" name="Text Box 6">
            <a:extLst>
              <a:ext uri="{FF2B5EF4-FFF2-40B4-BE49-F238E27FC236}">
                <a16:creationId xmlns:a16="http://schemas.microsoft.com/office/drawing/2014/main" id="{601DED17-9F72-C24C-9E60-A2A47E6E0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394" y="2884487"/>
            <a:ext cx="20489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 err="1">
                <a:latin typeface="Times New Roman" panose="02020603050405020304" pitchFamily="18" charset="0"/>
              </a:rPr>
              <a:t>k</a:t>
            </a:r>
            <a:r>
              <a:rPr lang="en-US" altLang="en-US" baseline="-25000" dirty="0" err="1">
                <a:latin typeface="Times New Roman" panose="02020603050405020304" pitchFamily="18" charset="0"/>
              </a:rPr>
              <a:t>d</a:t>
            </a:r>
            <a:r>
              <a:rPr lang="en-US" altLang="en-US" dirty="0">
                <a:latin typeface="Times New Roman" panose="02020603050405020304" pitchFamily="18" charset="0"/>
              </a:rPr>
              <a:t>=0.3, </a:t>
            </a:r>
            <a:r>
              <a:rPr lang="en-US" altLang="en-US" dirty="0" err="1">
                <a:latin typeface="Times New Roman" panose="02020603050405020304" pitchFamily="18" charset="0"/>
              </a:rPr>
              <a:t>k</a:t>
            </a:r>
            <a:r>
              <a:rPr lang="en-US" altLang="en-US" baseline="-25000" dirty="0" err="1">
                <a:latin typeface="Times New Roman" panose="02020603050405020304" pitchFamily="18" charset="0"/>
              </a:rPr>
              <a:t>s</a:t>
            </a:r>
            <a:r>
              <a:rPr lang="en-US" altLang="en-US" dirty="0">
                <a:latin typeface="Times New Roman" panose="02020603050405020304" pitchFamily="18" charset="0"/>
              </a:rPr>
              <a:t>=0.7, </a:t>
            </a:r>
            <a:r>
              <a:rPr lang="en-US" altLang="en-US" dirty="0" err="1">
                <a:latin typeface="Times New Roman" panose="02020603050405020304" pitchFamily="18" charset="0"/>
              </a:rPr>
              <a:t>k</a:t>
            </a:r>
            <a:r>
              <a:rPr lang="en-US" altLang="en-US" baseline="-25000" dirty="0" err="1">
                <a:latin typeface="Times New Roman" panose="02020603050405020304" pitchFamily="18" charset="0"/>
              </a:rPr>
              <a:t>e</a:t>
            </a:r>
            <a:r>
              <a:rPr lang="en-US" altLang="en-US" dirty="0">
                <a:latin typeface="Times New Roman" panose="02020603050405020304" pitchFamily="18" charset="0"/>
              </a:rPr>
              <a:t>=2</a:t>
            </a:r>
          </a:p>
        </p:txBody>
      </p:sp>
      <p:sp>
        <p:nvSpPr>
          <p:cNvPr id="711689" name="Text Box 9">
            <a:extLst>
              <a:ext uri="{FF2B5EF4-FFF2-40B4-BE49-F238E27FC236}">
                <a16:creationId xmlns:a16="http://schemas.microsoft.com/office/drawing/2014/main" id="{EB1254AA-8FF6-EE47-9DE0-0A8C12540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292" y="3436951"/>
            <a:ext cx="44185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dirty="0"/>
              <a:t>diffuse      		     specular</a:t>
            </a:r>
          </a:p>
        </p:txBody>
      </p:sp>
      <p:sp>
        <p:nvSpPr>
          <p:cNvPr id="711690" name="Line 10">
            <a:extLst>
              <a:ext uri="{FF2B5EF4-FFF2-40B4-BE49-F238E27FC236}">
                <a16:creationId xmlns:a16="http://schemas.microsoft.com/office/drawing/2014/main" id="{3D8C1E83-CD7E-224E-B930-7A7EB03541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646" y="2907808"/>
            <a:ext cx="0" cy="527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1691" name="Line 11">
            <a:extLst>
              <a:ext uri="{FF2B5EF4-FFF2-40B4-BE49-F238E27FC236}">
                <a16:creationId xmlns:a16="http://schemas.microsoft.com/office/drawing/2014/main" id="{09D7B808-EE3F-8340-AF6B-B1A519975A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44646" y="2887676"/>
            <a:ext cx="0" cy="527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11692" name="Picture 12">
            <a:extLst>
              <a:ext uri="{FF2B5EF4-FFF2-40B4-BE49-F238E27FC236}">
                <a16:creationId xmlns:a16="http://schemas.microsoft.com/office/drawing/2014/main" id="{6D2D8BB5-21F9-4041-AC8C-2A10592AC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876800"/>
            <a:ext cx="41148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1693" name="Line 13">
            <a:extLst>
              <a:ext uri="{FF2B5EF4-FFF2-40B4-BE49-F238E27FC236}">
                <a16:creationId xmlns:a16="http://schemas.microsoft.com/office/drawing/2014/main" id="{D8551A3A-5992-5E4B-85AD-2803F74719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5410200"/>
            <a:ext cx="1371600" cy="68580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11694" name="Text Box 14">
            <a:extLst>
              <a:ext uri="{FF2B5EF4-FFF2-40B4-BE49-F238E27FC236}">
                <a16:creationId xmlns:a16="http://schemas.microsoft.com/office/drawing/2014/main" id="{1A6F4B3C-3E8E-1C40-870C-D844CA3C2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5638800"/>
            <a:ext cx="160653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 dirty="0" err="1">
                <a:solidFill>
                  <a:schemeClr val="accent1"/>
                </a:solidFill>
              </a:rPr>
              <a:t>v</a:t>
            </a:r>
            <a:r>
              <a:rPr lang="en-US" altLang="en-US" sz="2400" baseline="-25000" dirty="0" err="1">
                <a:solidFill>
                  <a:schemeClr val="accent1"/>
                </a:solidFill>
              </a:rPr>
              <a:t>r</a:t>
            </a:r>
            <a:r>
              <a:rPr lang="en-US" altLang="en-US" sz="2400" dirty="0">
                <a:solidFill>
                  <a:schemeClr val="accent1"/>
                </a:solidFill>
              </a:rPr>
              <a:t>: viewing</a:t>
            </a:r>
          </a:p>
          <a:p>
            <a:pPr eaLnBrk="1" hangingPunct="1"/>
            <a:r>
              <a:rPr lang="en-US" altLang="en-US" sz="2400" dirty="0">
                <a:solidFill>
                  <a:schemeClr val="accent1"/>
                </a:solidFill>
              </a:rPr>
              <a:t>direction</a:t>
            </a:r>
          </a:p>
        </p:txBody>
      </p:sp>
      <p:sp>
        <p:nvSpPr>
          <p:cNvPr id="711696" name="Freeform 16">
            <a:extLst>
              <a:ext uri="{FF2B5EF4-FFF2-40B4-BE49-F238E27FC236}">
                <a16:creationId xmlns:a16="http://schemas.microsoft.com/office/drawing/2014/main" id="{FC506F05-3072-FA4D-9E94-8CB11A37BB7B}"/>
              </a:ext>
            </a:extLst>
          </p:cNvPr>
          <p:cNvSpPr>
            <a:spLocks/>
          </p:cNvSpPr>
          <p:nvPr/>
        </p:nvSpPr>
        <p:spPr bwMode="auto">
          <a:xfrm>
            <a:off x="3429000" y="5397500"/>
            <a:ext cx="228600" cy="88900"/>
          </a:xfrm>
          <a:custGeom>
            <a:avLst/>
            <a:gdLst>
              <a:gd name="T0" fmla="*/ 0 w 112"/>
              <a:gd name="T1" fmla="*/ 8 h 56"/>
              <a:gd name="T2" fmla="*/ 96 w 112"/>
              <a:gd name="T3" fmla="*/ 8 h 56"/>
              <a:gd name="T4" fmla="*/ 96 w 112"/>
              <a:gd name="T5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2" h="56">
                <a:moveTo>
                  <a:pt x="0" y="8"/>
                </a:moveTo>
                <a:cubicBezTo>
                  <a:pt x="40" y="4"/>
                  <a:pt x="80" y="0"/>
                  <a:pt x="96" y="8"/>
                </a:cubicBezTo>
                <a:cubicBezTo>
                  <a:pt x="112" y="16"/>
                  <a:pt x="96" y="48"/>
                  <a:pt x="96" y="56"/>
                </a:cubicBezTo>
              </a:path>
            </a:pathLst>
          </a:custGeom>
          <a:noFill/>
          <a:ln w="15875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11698" name="Freeform 18">
            <a:extLst>
              <a:ext uri="{FF2B5EF4-FFF2-40B4-BE49-F238E27FC236}">
                <a16:creationId xmlns:a16="http://schemas.microsoft.com/office/drawing/2014/main" id="{55B84425-6E18-134E-A959-97CEDFA8C454}"/>
              </a:ext>
            </a:extLst>
          </p:cNvPr>
          <p:cNvSpPr>
            <a:spLocks/>
          </p:cNvSpPr>
          <p:nvPr/>
        </p:nvSpPr>
        <p:spPr bwMode="auto">
          <a:xfrm rot="-3418568">
            <a:off x="2133600" y="5791200"/>
            <a:ext cx="228600" cy="228600"/>
          </a:xfrm>
          <a:custGeom>
            <a:avLst/>
            <a:gdLst>
              <a:gd name="T0" fmla="*/ 0 w 112"/>
              <a:gd name="T1" fmla="*/ 8 h 56"/>
              <a:gd name="T2" fmla="*/ 96 w 112"/>
              <a:gd name="T3" fmla="*/ 8 h 56"/>
              <a:gd name="T4" fmla="*/ 96 w 112"/>
              <a:gd name="T5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2" h="56">
                <a:moveTo>
                  <a:pt x="0" y="8"/>
                </a:moveTo>
                <a:cubicBezTo>
                  <a:pt x="40" y="4"/>
                  <a:pt x="80" y="0"/>
                  <a:pt x="96" y="8"/>
                </a:cubicBezTo>
                <a:cubicBezTo>
                  <a:pt x="112" y="16"/>
                  <a:pt x="96" y="48"/>
                  <a:pt x="96" y="56"/>
                </a:cubicBezTo>
              </a:path>
            </a:pathLst>
          </a:custGeom>
          <a:noFill/>
          <a:ln w="15875" cap="flat" cmpd="sng">
            <a:solidFill>
              <a:schemeClr val="hlink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11699" name="Rectangle 19">
            <a:extLst>
              <a:ext uri="{FF2B5EF4-FFF2-40B4-BE49-F238E27FC236}">
                <a16:creationId xmlns:a16="http://schemas.microsoft.com/office/drawing/2014/main" id="{B586EF8F-1289-F940-BE61-727566A5B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5410200"/>
            <a:ext cx="422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>
                <a:solidFill>
                  <a:schemeClr val="hlink"/>
                </a:solidFill>
                <a:cs typeface="Arial" panose="020B0604020202020204" pitchFamily="34" charset="0"/>
              </a:rPr>
              <a:t>θi</a:t>
            </a:r>
            <a:endParaRPr lang="en-US" altLang="en-US" sz="2400">
              <a:solidFill>
                <a:schemeClr val="hlink"/>
              </a:solidFill>
            </a:endParaRPr>
          </a:p>
        </p:txBody>
      </p:sp>
      <p:sp>
        <p:nvSpPr>
          <p:cNvPr id="711702" name="AutoShape 22">
            <a:extLst>
              <a:ext uri="{FF2B5EF4-FFF2-40B4-BE49-F238E27FC236}">
                <a16:creationId xmlns:a16="http://schemas.microsoft.com/office/drawing/2014/main" id="{5485F095-2556-B347-809D-03A37B2A1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4495800"/>
            <a:ext cx="381000" cy="457200"/>
          </a:xfrm>
          <a:prstGeom prst="sun">
            <a:avLst>
              <a:gd name="adj" fmla="val 25000"/>
            </a:avLst>
          </a:prstGeom>
          <a:solidFill>
            <a:srgbClr val="FCFEA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1703" name="Line 23">
            <a:extLst>
              <a:ext uri="{FF2B5EF4-FFF2-40B4-BE49-F238E27FC236}">
                <a16:creationId xmlns:a16="http://schemas.microsoft.com/office/drawing/2014/main" id="{FF039413-E6CE-6B4B-A280-B93CCFD414F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00200" y="5638800"/>
            <a:ext cx="762000" cy="4572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1704" name="Line 24">
            <a:extLst>
              <a:ext uri="{FF2B5EF4-FFF2-40B4-BE49-F238E27FC236}">
                <a16:creationId xmlns:a16="http://schemas.microsoft.com/office/drawing/2014/main" id="{C359474B-BC0F-974B-B465-AB2F17208B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5486400"/>
            <a:ext cx="990600" cy="6096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DA912F7F-940C-4F42-8AE9-23C7252FECF7}"/>
              </a:ext>
            </a:extLst>
          </p:cNvPr>
          <p:cNvSpPr txBox="1">
            <a:spLocks/>
          </p:cNvSpPr>
          <p:nvPr/>
        </p:nvSpPr>
        <p:spPr>
          <a:xfrm>
            <a:off x="6476999" y="6400800"/>
            <a:ext cx="2468563" cy="342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altLang="en-US"/>
              <a:t>Based on slide by Ioannis Stamos</a:t>
            </a:r>
            <a:endParaRPr lang="en-US" altLang="en-US" dirty="0"/>
          </a:p>
        </p:txBody>
      </p:sp>
      <p:sp>
        <p:nvSpPr>
          <p:cNvPr id="28" name="Text Box 6">
            <a:extLst>
              <a:ext uri="{FF2B5EF4-FFF2-40B4-BE49-F238E27FC236}">
                <a16:creationId xmlns:a16="http://schemas.microsoft.com/office/drawing/2014/main" id="{E14AF503-F48E-0A4D-919C-4152FA41E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03" y="5955241"/>
            <a:ext cx="22220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 err="1">
                <a:latin typeface="Times New Roman" panose="02020603050405020304" pitchFamily="18" charset="0"/>
              </a:rPr>
              <a:t>k</a:t>
            </a:r>
            <a:r>
              <a:rPr lang="en-US" altLang="en-US" baseline="-25000" dirty="0" err="1">
                <a:latin typeface="Times New Roman" panose="02020603050405020304" pitchFamily="18" charset="0"/>
              </a:rPr>
              <a:t>d</a:t>
            </a:r>
            <a:r>
              <a:rPr lang="en-US" altLang="en-US" dirty="0">
                <a:latin typeface="Times New Roman" panose="02020603050405020304" pitchFamily="18" charset="0"/>
              </a:rPr>
              <a:t>=0.7, </a:t>
            </a:r>
            <a:r>
              <a:rPr lang="en-US" altLang="en-US" dirty="0" err="1">
                <a:latin typeface="Times New Roman" panose="02020603050405020304" pitchFamily="18" charset="0"/>
              </a:rPr>
              <a:t>k</a:t>
            </a:r>
            <a:r>
              <a:rPr lang="en-US" altLang="en-US" baseline="-25000" dirty="0" err="1">
                <a:latin typeface="Times New Roman" panose="02020603050405020304" pitchFamily="18" charset="0"/>
              </a:rPr>
              <a:t>s</a:t>
            </a:r>
            <a:r>
              <a:rPr lang="en-US" altLang="en-US" dirty="0">
                <a:latin typeface="Times New Roman" panose="02020603050405020304" pitchFamily="18" charset="0"/>
              </a:rPr>
              <a:t>=0.3, </a:t>
            </a:r>
            <a:r>
              <a:rPr lang="en-US" altLang="en-US" dirty="0" err="1">
                <a:latin typeface="Times New Roman" panose="02020603050405020304" pitchFamily="18" charset="0"/>
              </a:rPr>
              <a:t>k</a:t>
            </a:r>
            <a:r>
              <a:rPr lang="en-US" altLang="en-US" baseline="-25000" dirty="0" err="1">
                <a:latin typeface="Times New Roman" panose="02020603050405020304" pitchFamily="18" charset="0"/>
              </a:rPr>
              <a:t>e</a:t>
            </a:r>
            <a:r>
              <a:rPr lang="en-US" altLang="en-US" dirty="0">
                <a:latin typeface="Times New Roman" panose="02020603050405020304" pitchFamily="18" charset="0"/>
              </a:rPr>
              <a:t>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98A58-6A41-1444-A6EA-FE0B6EB6361F}"/>
              </a:ext>
            </a:extLst>
          </p:cNvPr>
          <p:cNvSpPr txBox="1"/>
          <p:nvPr/>
        </p:nvSpPr>
        <p:spPr>
          <a:xfrm>
            <a:off x="245292" y="1154058"/>
            <a:ext cx="522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Combines diffuse (Lambertian) and specular lobe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DA3EF55-860A-4242-91B2-DEA2D0801B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5161" y="5122524"/>
            <a:ext cx="261970" cy="4085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0AC84E-3AA6-A547-A4DC-26A9D4E52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873" y="5248198"/>
            <a:ext cx="358996" cy="3676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7E27B3-8BD6-9C4D-87DB-3E8D061F43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6073" y="5006473"/>
            <a:ext cx="390407" cy="5270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D4FCD1A-7756-6A49-9BE3-ED229225ACEE}"/>
              </a:ext>
            </a:extLst>
          </p:cNvPr>
          <p:cNvGrpSpPr/>
          <p:nvPr/>
        </p:nvGrpSpPr>
        <p:grpSpPr>
          <a:xfrm>
            <a:off x="277462" y="1807658"/>
            <a:ext cx="5864020" cy="527050"/>
            <a:chOff x="277462" y="1807658"/>
            <a:chExt cx="5864020" cy="5270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291701-AAF3-8545-842B-190996E58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7462" y="1807658"/>
              <a:ext cx="1812311" cy="52705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D6FBB2A-32CD-9243-B23D-47BF4C989E03}"/>
                </a:ext>
              </a:extLst>
            </p:cNvPr>
            <p:cNvSpPr txBox="1"/>
            <p:nvPr/>
          </p:nvSpPr>
          <p:spPr>
            <a:xfrm>
              <a:off x="2220216" y="1897101"/>
              <a:ext cx="3921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frequently with “ambient” component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536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842" y="152400"/>
            <a:ext cx="8987158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BRDF</a:t>
            </a:r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90260" y="4222060"/>
            <a:ext cx="641985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9FDE79-ADCC-3C4A-977A-80BCA13F0991}"/>
              </a:ext>
            </a:extLst>
          </p:cNvPr>
          <p:cNvSpPr txBox="1"/>
          <p:nvPr/>
        </p:nvSpPr>
        <p:spPr>
          <a:xfrm>
            <a:off x="6957387" y="6438900"/>
            <a:ext cx="2125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Trevor Darrell slide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28BF4B9-2B83-E54C-9E84-E8B397843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5350979"/>
            <a:ext cx="85725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7787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B4EB-4A13-0246-BD24-B49E1CC4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2.2.3 Optics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E7447-522A-964F-A9DB-E8D7543B9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01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 noChangeAspect="1"/>
          </p:cNvGrpSpPr>
          <p:nvPr/>
        </p:nvGrpSpPr>
        <p:grpSpPr bwMode="auto">
          <a:xfrm>
            <a:off x="5400675" y="2960688"/>
            <a:ext cx="3384550" cy="1987550"/>
            <a:chOff x="5239" y="709"/>
            <a:chExt cx="3357" cy="1972"/>
          </a:xfrm>
        </p:grpSpPr>
        <p:pic>
          <p:nvPicPr>
            <p:cNvPr id="3584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40356" t="19336" r="14166" b="43967"/>
            <a:stretch>
              <a:fillRect/>
            </a:stretch>
          </p:blipFill>
          <p:spPr bwMode="auto">
            <a:xfrm>
              <a:off x="5239" y="709"/>
              <a:ext cx="3357" cy="1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50" name="Oval 13"/>
            <p:cNvSpPr>
              <a:spLocks noChangeAspect="1" noChangeArrowheads="1"/>
            </p:cNvSpPr>
            <p:nvPr/>
          </p:nvSpPr>
          <p:spPr bwMode="auto">
            <a:xfrm>
              <a:off x="5760" y="2001"/>
              <a:ext cx="771" cy="68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Pinhole size / aperture</a:t>
            </a:r>
          </a:p>
        </p:txBody>
      </p:sp>
      <p:pic>
        <p:nvPicPr>
          <p:cNvPr id="191492" name="Picture 4" descr="a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4" cstate="print"/>
          <a:srcRect l="208" t="36334" r="49896" b="20464"/>
          <a:stretch>
            <a:fillRect/>
          </a:stretch>
        </p:blipFill>
        <p:spPr>
          <a:xfrm>
            <a:off x="847725" y="1916113"/>
            <a:ext cx="3436938" cy="4525962"/>
          </a:xfrm>
          <a:noFill/>
        </p:spPr>
      </p:pic>
      <p:sp>
        <p:nvSpPr>
          <p:cNvPr id="74756" name="Text Box 5"/>
          <p:cNvSpPr txBox="1">
            <a:spLocks noChangeArrowheads="1"/>
          </p:cNvSpPr>
          <p:nvPr/>
        </p:nvSpPr>
        <p:spPr bwMode="auto">
          <a:xfrm>
            <a:off x="4283075" y="5337175"/>
            <a:ext cx="388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Smaller</a:t>
            </a:r>
          </a:p>
        </p:txBody>
      </p:sp>
      <p:sp>
        <p:nvSpPr>
          <p:cNvPr id="74757" name="Text Box 6"/>
          <p:cNvSpPr txBox="1">
            <a:spLocks noChangeArrowheads="1"/>
          </p:cNvSpPr>
          <p:nvPr/>
        </p:nvSpPr>
        <p:spPr bwMode="auto">
          <a:xfrm>
            <a:off x="4283075" y="2270125"/>
            <a:ext cx="388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Larger</a:t>
            </a:r>
          </a:p>
        </p:txBody>
      </p:sp>
      <p:sp>
        <p:nvSpPr>
          <p:cNvPr id="74758" name="Line 7"/>
          <p:cNvSpPr>
            <a:spLocks noChangeShapeType="1"/>
          </p:cNvSpPr>
          <p:nvPr/>
        </p:nvSpPr>
        <p:spPr bwMode="auto">
          <a:xfrm>
            <a:off x="4714875" y="2708275"/>
            <a:ext cx="0" cy="252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48" name="Text Box 11"/>
          <p:cNvSpPr txBox="1">
            <a:spLocks noChangeArrowheads="1"/>
          </p:cNvSpPr>
          <p:nvPr/>
        </p:nvSpPr>
        <p:spPr bwMode="auto">
          <a:xfrm>
            <a:off x="719138" y="1016000"/>
            <a:ext cx="8066087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/>
              <a:t>How does the size of the aperture affect the image we’d get?</a:t>
            </a:r>
          </a:p>
        </p:txBody>
      </p:sp>
      <p:sp>
        <p:nvSpPr>
          <p:cNvPr id="11" name="Text Box 19"/>
          <p:cNvSpPr txBox="1">
            <a:spLocks noChangeArrowheads="1"/>
          </p:cNvSpPr>
          <p:nvPr/>
        </p:nvSpPr>
        <p:spPr bwMode="auto">
          <a:xfrm>
            <a:off x="8226698" y="6581001"/>
            <a:ext cx="91730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dirty="0"/>
              <a:t>K. Grauman</a:t>
            </a:r>
          </a:p>
        </p:txBody>
      </p:sp>
    </p:spTree>
    <p:extLst>
      <p:ext uri="{BB962C8B-B14F-4D97-AF65-F5344CB8AC3E}">
        <p14:creationId xmlns:p14="http://schemas.microsoft.com/office/powerpoint/2010/main" val="285147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6" grpId="0"/>
      <p:bldP spid="74757" grpId="0"/>
      <p:bldP spid="7475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57200" y="33338"/>
            <a:ext cx="8229600" cy="1143000"/>
          </a:xfrm>
        </p:spPr>
        <p:txBody>
          <a:bodyPr/>
          <a:lstStyle/>
          <a:p>
            <a:r>
              <a:rPr lang="en-US"/>
              <a:t>Adding a lens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4648200"/>
            <a:ext cx="7772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kern="0" dirty="0">
                <a:latin typeface="+mn-lt"/>
              </a:rPr>
              <a:t>A lens focuses light onto the film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2400" kern="0" dirty="0">
                <a:latin typeface="+mn-lt"/>
              </a:rPr>
              <a:t>Rays passing through the center are not deviated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2400" kern="0" dirty="0">
                <a:latin typeface="+mn-lt"/>
              </a:rPr>
              <a:t>All parallel rays converge to one point on a plane located at the </a:t>
            </a:r>
            <a:r>
              <a:rPr lang="en-US" sz="2400" i="1" kern="0" dirty="0">
                <a:latin typeface="+mn-lt"/>
              </a:rPr>
              <a:t>focal length</a:t>
            </a:r>
            <a:r>
              <a:rPr lang="en-US" sz="2400" kern="0" dirty="0">
                <a:latin typeface="+mn-lt"/>
              </a:rPr>
              <a:t> </a:t>
            </a:r>
            <a:r>
              <a:rPr lang="en-US" sz="2800" i="1" kern="0" dirty="0">
                <a:latin typeface="+mn-lt"/>
              </a:rPr>
              <a:t>f</a:t>
            </a:r>
          </a:p>
        </p:txBody>
      </p:sp>
      <p:pic>
        <p:nvPicPr>
          <p:cNvPr id="36868" name="Picture 4" descr="image-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4188" y="1639888"/>
            <a:ext cx="5484812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cs typeface="Arial" charset="0"/>
              </a:rPr>
              <a:t>Slide by Steve Seitz</a:t>
            </a:r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2271713" y="21590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4648200" y="2401888"/>
            <a:ext cx="1295400" cy="685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4572000" y="3011488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 flipV="1">
            <a:off x="2286000" y="2173288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4648200" y="2173288"/>
            <a:ext cx="1295400" cy="914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 flipV="1">
            <a:off x="2286000" y="2401888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6" name="Line 12"/>
          <p:cNvSpPr>
            <a:spLocks noChangeShapeType="1"/>
          </p:cNvSpPr>
          <p:nvPr/>
        </p:nvSpPr>
        <p:spPr bwMode="auto">
          <a:xfrm flipV="1">
            <a:off x="2286000" y="2630488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7" name="Line 13"/>
          <p:cNvSpPr>
            <a:spLocks noChangeShapeType="1"/>
          </p:cNvSpPr>
          <p:nvPr/>
        </p:nvSpPr>
        <p:spPr bwMode="auto">
          <a:xfrm flipV="1">
            <a:off x="2286000" y="2859088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 flipV="1">
            <a:off x="2286000" y="3087688"/>
            <a:ext cx="3657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 flipV="1">
            <a:off x="2286000" y="3316288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 flipV="1">
            <a:off x="2286000" y="3544888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1" name="Line 17"/>
          <p:cNvSpPr>
            <a:spLocks noChangeShapeType="1"/>
          </p:cNvSpPr>
          <p:nvPr/>
        </p:nvSpPr>
        <p:spPr bwMode="auto">
          <a:xfrm flipV="1">
            <a:off x="2286000" y="3773488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2" name="Line 18"/>
          <p:cNvSpPr>
            <a:spLocks noChangeShapeType="1"/>
          </p:cNvSpPr>
          <p:nvPr/>
        </p:nvSpPr>
        <p:spPr bwMode="auto">
          <a:xfrm flipV="1">
            <a:off x="2286000" y="4002088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3" name="Line 19"/>
          <p:cNvSpPr>
            <a:spLocks noChangeShapeType="1"/>
          </p:cNvSpPr>
          <p:nvPr/>
        </p:nvSpPr>
        <p:spPr bwMode="auto">
          <a:xfrm>
            <a:off x="4648200" y="2630488"/>
            <a:ext cx="129540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4" name="Line 20"/>
          <p:cNvSpPr>
            <a:spLocks noChangeShapeType="1"/>
          </p:cNvSpPr>
          <p:nvPr/>
        </p:nvSpPr>
        <p:spPr bwMode="auto">
          <a:xfrm>
            <a:off x="4648200" y="2859088"/>
            <a:ext cx="1295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5" name="Line 21"/>
          <p:cNvSpPr>
            <a:spLocks noChangeShapeType="1"/>
          </p:cNvSpPr>
          <p:nvPr/>
        </p:nvSpPr>
        <p:spPr bwMode="auto">
          <a:xfrm flipV="1">
            <a:off x="4648200" y="3087688"/>
            <a:ext cx="1295400" cy="685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6" name="Line 22"/>
          <p:cNvSpPr>
            <a:spLocks noChangeShapeType="1"/>
          </p:cNvSpPr>
          <p:nvPr/>
        </p:nvSpPr>
        <p:spPr bwMode="auto">
          <a:xfrm flipV="1">
            <a:off x="4648200" y="3087688"/>
            <a:ext cx="1295400" cy="914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7" name="Line 23"/>
          <p:cNvSpPr>
            <a:spLocks noChangeShapeType="1"/>
          </p:cNvSpPr>
          <p:nvPr/>
        </p:nvSpPr>
        <p:spPr bwMode="auto">
          <a:xfrm flipV="1">
            <a:off x="4648200" y="3087688"/>
            <a:ext cx="129540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8" name="Line 24"/>
          <p:cNvSpPr>
            <a:spLocks noChangeShapeType="1"/>
          </p:cNvSpPr>
          <p:nvPr/>
        </p:nvSpPr>
        <p:spPr bwMode="auto">
          <a:xfrm flipV="1">
            <a:off x="4648200" y="3087688"/>
            <a:ext cx="1295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9" name="Oval 25"/>
          <p:cNvSpPr>
            <a:spLocks noChangeArrowheads="1"/>
          </p:cNvSpPr>
          <p:nvPr/>
        </p:nvSpPr>
        <p:spPr bwMode="auto">
          <a:xfrm>
            <a:off x="5867400" y="3011488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0" name="Text Box 26"/>
          <p:cNvSpPr txBox="1">
            <a:spLocks noChangeArrowheads="1"/>
          </p:cNvSpPr>
          <p:nvPr/>
        </p:nvSpPr>
        <p:spPr bwMode="auto">
          <a:xfrm>
            <a:off x="5622925" y="2386013"/>
            <a:ext cx="11096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cs typeface="Arial" charset="0"/>
              </a:rPr>
              <a:t>focal point</a:t>
            </a:r>
          </a:p>
        </p:txBody>
      </p:sp>
      <p:sp>
        <p:nvSpPr>
          <p:cNvPr id="36891" name="Line 27"/>
          <p:cNvSpPr>
            <a:spLocks noChangeShapeType="1"/>
          </p:cNvSpPr>
          <p:nvPr/>
        </p:nvSpPr>
        <p:spPr bwMode="auto">
          <a:xfrm>
            <a:off x="5943600" y="3011488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2" name="Line 28"/>
          <p:cNvSpPr>
            <a:spLocks noChangeShapeType="1"/>
          </p:cNvSpPr>
          <p:nvPr/>
        </p:nvSpPr>
        <p:spPr bwMode="auto">
          <a:xfrm flipH="1">
            <a:off x="4648200" y="4002088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3" name="Line 29"/>
          <p:cNvSpPr>
            <a:spLocks noChangeShapeType="1"/>
          </p:cNvSpPr>
          <p:nvPr/>
        </p:nvSpPr>
        <p:spPr bwMode="auto">
          <a:xfrm>
            <a:off x="5486400" y="400208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4" name="Line 30"/>
          <p:cNvSpPr>
            <a:spLocks noChangeShapeType="1"/>
          </p:cNvSpPr>
          <p:nvPr/>
        </p:nvSpPr>
        <p:spPr bwMode="auto">
          <a:xfrm>
            <a:off x="4648200" y="3087688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5" name="Text Box 31"/>
          <p:cNvSpPr txBox="1">
            <a:spLocks noChangeArrowheads="1"/>
          </p:cNvSpPr>
          <p:nvPr/>
        </p:nvSpPr>
        <p:spPr bwMode="auto">
          <a:xfrm>
            <a:off x="5200650" y="3697288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 i="1">
                <a:cs typeface="Arial" charset="0"/>
              </a:rPr>
              <a:t>f</a:t>
            </a:r>
          </a:p>
        </p:txBody>
      </p:sp>
      <p:sp>
        <p:nvSpPr>
          <p:cNvPr id="36896" name="Line 32"/>
          <p:cNvSpPr>
            <a:spLocks noChangeShapeType="1"/>
          </p:cNvSpPr>
          <p:nvPr/>
        </p:nvSpPr>
        <p:spPr bwMode="auto">
          <a:xfrm flipH="1">
            <a:off x="5943600" y="2706688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49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Pinhole vs. lens</a:t>
            </a:r>
          </a:p>
        </p:txBody>
      </p:sp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3" cstate="print"/>
          <a:srcRect l="40356" t="19336" r="14166" b="14827"/>
          <a:stretch>
            <a:fillRect/>
          </a:stretch>
        </p:blipFill>
        <p:spPr bwMode="auto">
          <a:xfrm>
            <a:off x="2016125" y="1238250"/>
            <a:ext cx="5329238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8226698" y="6581001"/>
            <a:ext cx="91730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dirty="0"/>
              <a:t>K. Grauman</a:t>
            </a:r>
          </a:p>
        </p:txBody>
      </p:sp>
    </p:spTree>
    <p:extLst>
      <p:ext uri="{BB962C8B-B14F-4D97-AF65-F5344CB8AC3E}">
        <p14:creationId xmlns:p14="http://schemas.microsoft.com/office/powerpoint/2010/main" val="2720253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07E1-4358-4749-A717-15D63F6C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C6E6CF-74B9-DF4C-BC75-59F6BC0EC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800" y="1145381"/>
            <a:ext cx="7264400" cy="4826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DD7C1C-DA59-6347-AC9B-74B7AC3DC61C}"/>
              </a:ext>
            </a:extLst>
          </p:cNvPr>
          <p:cNvSpPr/>
          <p:nvPr/>
        </p:nvSpPr>
        <p:spPr>
          <a:xfrm>
            <a:off x="762000" y="3124200"/>
            <a:ext cx="7620000" cy="11430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1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0963"/>
            <a:ext cx="8229600" cy="1143000"/>
          </a:xfrm>
        </p:spPr>
        <p:txBody>
          <a:bodyPr/>
          <a:lstStyle/>
          <a:p>
            <a:r>
              <a:rPr lang="en-US" dirty="0"/>
              <a:t>Thin lens model</a:t>
            </a:r>
          </a:p>
        </p:txBody>
      </p:sp>
      <p:sp>
        <p:nvSpPr>
          <p:cNvPr id="2055" name="Rectangle 15"/>
          <p:cNvSpPr>
            <a:spLocks noChangeArrowheads="1"/>
          </p:cNvSpPr>
          <p:nvPr/>
        </p:nvSpPr>
        <p:spPr bwMode="auto">
          <a:xfrm>
            <a:off x="128588" y="2001838"/>
            <a:ext cx="5791200" cy="301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 sz="2400">
              <a:latin typeface="Times New Roman" pitchFamily="-112" charset="0"/>
            </a:endParaRPr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6934200" y="6581001"/>
            <a:ext cx="239889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1200" dirty="0"/>
              <a:t>Image from Szeliski 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8B946F-6FAE-8949-92DB-0111C2A0D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9" y="1477759"/>
            <a:ext cx="9057591" cy="23784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867DC9-7148-E24A-B2B3-1C5C3CE4A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971955"/>
            <a:ext cx="1968500" cy="102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C40547-C45F-3041-B7BA-B8877291A872}"/>
              </a:ext>
            </a:extLst>
          </p:cNvPr>
          <p:cNvSpPr txBox="1"/>
          <p:nvPr/>
        </p:nvSpPr>
        <p:spPr>
          <a:xfrm>
            <a:off x="609600" y="5181600"/>
            <a:ext cx="75634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a camera, we can adjust image plane to be at </a:t>
            </a:r>
            <a:r>
              <a:rPr lang="en-US" sz="2000" dirty="0" err="1"/>
              <a:t>z</a:t>
            </a:r>
            <a:r>
              <a:rPr lang="en-US" sz="2000" baseline="-25000" dirty="0" err="1"/>
              <a:t>i</a:t>
            </a:r>
            <a:endParaRPr lang="en-US" sz="2000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</a:t>
            </a:r>
            <a:r>
              <a:rPr lang="en-US" sz="2000" dirty="0" err="1"/>
              <a:t>z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 </a:t>
            </a:r>
            <a:r>
              <a:rPr lang="en-US" sz="2000" dirty="0"/>
              <a:t>== f, focus is at infinity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we increase </a:t>
            </a:r>
            <a:r>
              <a:rPr lang="en-US" sz="2000" dirty="0" err="1"/>
              <a:t>zi</a:t>
            </a:r>
            <a:r>
              <a:rPr lang="en-US" sz="2000" dirty="0"/>
              <a:t> &gt; f, we bring the focal plane back from infinity.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E.g.: </a:t>
            </a:r>
            <a:r>
              <a:rPr lang="en-US" sz="2000" dirty="0" err="1"/>
              <a:t>z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 </a:t>
            </a:r>
            <a:r>
              <a:rPr lang="en-US" sz="2000" dirty="0"/>
              <a:t>== 102mm, f == 100mm  =&gt;   z</a:t>
            </a:r>
            <a:r>
              <a:rPr lang="en-US" sz="2000" baseline="-25000" dirty="0"/>
              <a:t>o</a:t>
            </a:r>
            <a:r>
              <a:rPr lang="en-US" sz="2000" dirty="0"/>
              <a:t> == 5m</a:t>
            </a:r>
          </a:p>
        </p:txBody>
      </p:sp>
    </p:spTree>
    <p:extLst>
      <p:ext uri="{BB962C8B-B14F-4D97-AF65-F5344CB8AC3E}">
        <p14:creationId xmlns:p14="http://schemas.microsoft.com/office/powerpoint/2010/main" val="2915091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Focus and depth of field</a:t>
            </a:r>
          </a:p>
        </p:txBody>
      </p:sp>
      <p:sp>
        <p:nvSpPr>
          <p:cNvPr id="41987" name="Text Box 6"/>
          <p:cNvSpPr txBox="1">
            <a:spLocks noChangeArrowheads="1"/>
          </p:cNvSpPr>
          <p:nvPr/>
        </p:nvSpPr>
        <p:spPr bwMode="auto">
          <a:xfrm>
            <a:off x="6065838" y="6561138"/>
            <a:ext cx="61563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Image credit: cambridgeincolour.com</a:t>
            </a:r>
          </a:p>
        </p:txBody>
      </p:sp>
      <p:pic>
        <p:nvPicPr>
          <p:cNvPr id="41988" name="Picture 7" descr="tut_HF_depthoffiel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0225" y="1066800"/>
            <a:ext cx="5314950" cy="391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84D35E-5BFF-0A49-9150-793DE2433CAB}"/>
              </a:ext>
            </a:extLst>
          </p:cNvPr>
          <p:cNvSpPr txBox="1"/>
          <p:nvPr/>
        </p:nvSpPr>
        <p:spPr>
          <a:xfrm>
            <a:off x="762000" y="5137451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smaller the aperture (area that lets light through), the more a lens behaves as a pinhole, the more everything is in focus.</a:t>
            </a:r>
          </a:p>
          <a:p>
            <a:endParaRPr lang="en-US" dirty="0"/>
          </a:p>
          <a:p>
            <a:r>
              <a:rPr lang="en-US" dirty="0"/>
              <a:t>Phones: fake “depth of field” with deep learning and stereo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087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07E1-4358-4749-A717-15D63F6C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C6E6CF-74B9-DF4C-BC75-59F6BC0EC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800" y="1145381"/>
            <a:ext cx="7264400" cy="4826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933841-F48B-B14E-AFAE-3A63C380E8D4}"/>
              </a:ext>
            </a:extLst>
          </p:cNvPr>
          <p:cNvSpPr/>
          <p:nvPr/>
        </p:nvSpPr>
        <p:spPr>
          <a:xfrm>
            <a:off x="762000" y="4191000"/>
            <a:ext cx="7620000" cy="1066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11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2.3.0 Human Vision (not in book)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648200"/>
            <a:ext cx="7772400" cy="15240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The human eye is a pinhole camera!</a:t>
            </a:r>
          </a:p>
          <a:p>
            <a:pPr lvl="1"/>
            <a:r>
              <a:rPr lang="en-US" altLang="en-US" b="1" dirty="0"/>
              <a:t>Iris</a:t>
            </a:r>
            <a:r>
              <a:rPr lang="en-US" altLang="en-US" dirty="0"/>
              <a:t> - </a:t>
            </a:r>
            <a:r>
              <a:rPr lang="en-US" altLang="en-US" sz="1800" dirty="0"/>
              <a:t>colored annulus with radial muscles</a:t>
            </a:r>
          </a:p>
          <a:p>
            <a:pPr lvl="1"/>
            <a:r>
              <a:rPr lang="en-US" altLang="en-US" b="1" dirty="0"/>
              <a:t>Pupil</a:t>
            </a:r>
            <a:r>
              <a:rPr lang="en-US" altLang="en-US" dirty="0"/>
              <a:t> - </a:t>
            </a:r>
            <a:r>
              <a:rPr lang="en-US" altLang="en-US" sz="1800" dirty="0"/>
              <a:t>the hole (aperture) whose size is controlled by the iris</a:t>
            </a:r>
          </a:p>
          <a:p>
            <a:pPr lvl="1"/>
            <a:r>
              <a:rPr lang="en-US" altLang="en-US" sz="1800" dirty="0"/>
              <a:t>What’s the “film”?</a:t>
            </a:r>
          </a:p>
        </p:txBody>
      </p:sp>
      <p:pic>
        <p:nvPicPr>
          <p:cNvPr id="55300" name="Picture 4" descr="humaney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588" y="1066800"/>
            <a:ext cx="5484812" cy="327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7381" name="Rectangle 5"/>
          <p:cNvSpPr>
            <a:spLocks noChangeArrowheads="1"/>
          </p:cNvSpPr>
          <p:nvPr/>
        </p:nvSpPr>
        <p:spPr bwMode="auto">
          <a:xfrm>
            <a:off x="685800" y="6096000"/>
            <a:ext cx="7772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en-US" altLang="en-US" sz="1600">
                <a:solidFill>
                  <a:prstClr val="black"/>
                </a:solidFill>
              </a:rPr>
              <a:t>photoreceptor cells (rods and cones) in the </a:t>
            </a:r>
            <a:r>
              <a:rPr lang="en-US" altLang="en-US" sz="1600" b="1">
                <a:solidFill>
                  <a:prstClr val="black"/>
                </a:solidFill>
              </a:rPr>
              <a:t>retina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</a:rPr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387303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381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Retina</a:t>
            </a: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6705600" cy="503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0520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524000"/>
          </a:xfrm>
        </p:spPr>
        <p:txBody>
          <a:bodyPr/>
          <a:lstStyle/>
          <a:p>
            <a:r>
              <a:rPr lang="en-US" dirty="0"/>
              <a:t>Wait, the blood vessels are in front of the photoreceptors??</a:t>
            </a:r>
          </a:p>
        </p:txBody>
      </p:sp>
      <p:sp>
        <p:nvSpPr>
          <p:cNvPr id="3" name="Rectangle 2"/>
          <p:cNvSpPr/>
          <p:nvPr/>
        </p:nvSpPr>
        <p:spPr>
          <a:xfrm>
            <a:off x="1295400" y="3581400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hlinkClick r:id="rId3"/>
              </a:rPr>
              <a:t>https://www.youtube.com/watch?v=L_W-IXqoxHA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723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7010400" y="63849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762000" y="1143000"/>
            <a:ext cx="3100388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FF0000"/>
                </a:solidFill>
                <a:latin typeface="Helvetica" panose="020B0604020202020204" pitchFamily="34" charset="0"/>
              </a:rPr>
              <a:t>C</a:t>
            </a:r>
            <a:r>
              <a:rPr lang="en-US" altLang="en-US" sz="2400" b="1">
                <a:solidFill>
                  <a:srgbClr val="00FF00"/>
                </a:solidFill>
                <a:latin typeface="Helvetica" panose="020B0604020202020204" pitchFamily="34" charset="0"/>
              </a:rPr>
              <a:t>on</a:t>
            </a:r>
            <a:r>
              <a:rPr lang="en-US" altLang="en-US" sz="2400" b="1">
                <a:solidFill>
                  <a:srgbClr val="800080"/>
                </a:solidFill>
                <a:latin typeface="Helvetica" panose="020B0604020202020204" pitchFamily="34" charset="0"/>
              </a:rPr>
              <a:t>es</a:t>
            </a:r>
            <a:endParaRPr lang="en-US" altLang="en-US" sz="2400">
              <a:solidFill>
                <a:srgbClr val="800080"/>
              </a:solidFill>
              <a:latin typeface="Helvetica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cone-shaped 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less sensitive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operate in high light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color vision</a:t>
            </a:r>
            <a:endParaRPr lang="en-US" altLang="en-US" sz="2400" b="1">
              <a:solidFill>
                <a:prstClr val="black"/>
              </a:solidFill>
              <a:latin typeface="Helvetica" panose="020B0604020202020204" pitchFamily="34" charset="0"/>
            </a:endParaRPr>
          </a:p>
        </p:txBody>
      </p:sp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533400" y="182563"/>
            <a:ext cx="68595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>
                <a:solidFill>
                  <a:prstClr val="black"/>
                </a:solidFill>
                <a:latin typeface="Helvetica" panose="020B0604020202020204" pitchFamily="34" charset="0"/>
              </a:rPr>
              <a:t>Two types of light-sensitive receptors</a:t>
            </a:r>
          </a:p>
        </p:txBody>
      </p:sp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43000"/>
            <a:ext cx="1660525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838200" y="3352800"/>
            <a:ext cx="2709863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  <a:latin typeface="Helvetica" panose="020B0604020202020204" pitchFamily="34" charset="0"/>
              </a:rPr>
              <a:t>Rods</a:t>
            </a: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rod-shaped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highly sensitive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operate at night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gray-scale vision</a:t>
            </a:r>
          </a:p>
          <a:p>
            <a:pPr>
              <a:spcBef>
                <a:spcPct val="0"/>
              </a:spcBef>
            </a:pPr>
            <a:endParaRPr lang="en-US" altLang="en-US" sz="2400">
              <a:solidFill>
                <a:prstClr val="black"/>
              </a:solidFill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630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7010400" y="63849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685800" y="182563"/>
            <a:ext cx="5800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>
                <a:solidFill>
                  <a:prstClr val="black"/>
                </a:solidFill>
                <a:latin typeface="Helvetica" panose="020B0604020202020204" pitchFamily="34" charset="0"/>
              </a:rPr>
              <a:t>Distribution of Rods and Cones</a:t>
            </a:r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990600"/>
            <a:ext cx="5295900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Text Box 6"/>
          <p:cNvSpPr txBox="1">
            <a:spLocks noChangeArrowheads="1"/>
          </p:cNvSpPr>
          <p:nvPr/>
        </p:nvSpPr>
        <p:spPr bwMode="auto">
          <a:xfrm>
            <a:off x="685800" y="5715000"/>
            <a:ext cx="86661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prstClr val="black"/>
                </a:solidFill>
              </a:rPr>
              <a:t>Night Sky: why are there more stars off-center?</a:t>
            </a:r>
            <a:br>
              <a:rPr lang="en-US" altLang="en-US" sz="2400" dirty="0">
                <a:solidFill>
                  <a:prstClr val="black"/>
                </a:solidFill>
              </a:rPr>
            </a:br>
            <a:r>
              <a:rPr lang="en-US" altLang="en-US" sz="2400" dirty="0">
                <a:solidFill>
                  <a:prstClr val="black"/>
                </a:solidFill>
              </a:rPr>
              <a:t>Averted vision: </a:t>
            </a:r>
            <a:r>
              <a:rPr lang="en-US" altLang="en-US" sz="2400" dirty="0">
                <a:solidFill>
                  <a:prstClr val="black"/>
                </a:solidFill>
                <a:hlinkClick r:id="rId4"/>
              </a:rPr>
              <a:t>http://en.wikipedia.org/wiki/Averted_vision</a:t>
            </a:r>
            <a:r>
              <a:rPr lang="en-US" altLang="en-US" sz="24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412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3" name="Picture 3" descr="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" y="1295400"/>
            <a:ext cx="91440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4" descr="equilumina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" y="2819400"/>
            <a:ext cx="5867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5954713" y="6546850"/>
            <a:ext cx="3189287" cy="311150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>
                <a:solidFill>
                  <a:srgbClr val="4F81BD"/>
                </a:solidFill>
                <a:sym typeface="Symbol" panose="05050102010706020507" pitchFamily="18" charset="2"/>
              </a:rPr>
              <a:t>http://www.yorku.ca/eye/photopik.htm</a:t>
            </a:r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491351" y="5486400"/>
            <a:ext cx="5457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1F497D"/>
                </a:solidFill>
              </a:rPr>
              <a:t>Human Luminance Sensitivity Function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1F323B-57A0-6C48-920E-FD5220ABAD35}"/>
              </a:ext>
            </a:extLst>
          </p:cNvPr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dirty="0"/>
              <a:t>Electromagnetic Spectrum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35199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2730500" y="182563"/>
            <a:ext cx="4149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3366FF"/>
                </a:solidFill>
                <a:latin typeface="Helvetica" panose="020B0604020202020204" pitchFamily="34" charset="0"/>
              </a:rPr>
              <a:t>The Physics of Light</a:t>
            </a:r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19250"/>
            <a:ext cx="586740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1812925" y="1143000"/>
            <a:ext cx="6437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Helvetica" panose="020B0604020202020204" pitchFamily="34" charset="0"/>
              </a:rPr>
              <a:t>Some examples of the spectra of light sources</a:t>
            </a:r>
          </a:p>
        </p:txBody>
      </p:sp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</p:spTree>
    <p:extLst>
      <p:ext uri="{BB962C8B-B14F-4D97-AF65-F5344CB8AC3E}">
        <p14:creationId xmlns:p14="http://schemas.microsoft.com/office/powerpoint/2010/main" val="459828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03" b="17790"/>
          <a:stretch>
            <a:fillRect/>
          </a:stretch>
        </p:blipFill>
        <p:spPr bwMode="auto">
          <a:xfrm>
            <a:off x="533400" y="1752600"/>
            <a:ext cx="42672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Formation</a:t>
            </a:r>
          </a:p>
        </p:txBody>
      </p:sp>
      <p:pic>
        <p:nvPicPr>
          <p:cNvPr id="34820" name="Picture 5" descr="humaney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17021"/>
          <a:stretch>
            <a:fillRect/>
          </a:stretch>
        </p:blipFill>
        <p:spPr bwMode="auto">
          <a:xfrm>
            <a:off x="5791200" y="4114800"/>
            <a:ext cx="2438400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7" b="18367"/>
          <a:stretch>
            <a:fillRect/>
          </a:stretch>
        </p:blipFill>
        <p:spPr bwMode="auto">
          <a:xfrm>
            <a:off x="6172200" y="1371600"/>
            <a:ext cx="17589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 Box 7"/>
          <p:cNvSpPr txBox="1">
            <a:spLocks noChangeArrowheads="1"/>
          </p:cNvSpPr>
          <p:nvPr/>
        </p:nvSpPr>
        <p:spPr bwMode="auto">
          <a:xfrm>
            <a:off x="5943600" y="3429000"/>
            <a:ext cx="2203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Digital Camera</a:t>
            </a:r>
          </a:p>
        </p:txBody>
      </p:sp>
      <p:sp>
        <p:nvSpPr>
          <p:cNvPr id="34823" name="Text Box 8"/>
          <p:cNvSpPr txBox="1">
            <a:spLocks noChangeArrowheads="1"/>
          </p:cNvSpPr>
          <p:nvPr/>
        </p:nvSpPr>
        <p:spPr bwMode="auto">
          <a:xfrm>
            <a:off x="6248400" y="6324600"/>
            <a:ext cx="1319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The Eye</a:t>
            </a:r>
          </a:p>
        </p:txBody>
      </p:sp>
      <p:sp>
        <p:nvSpPr>
          <p:cNvPr id="34824" name="Text Box 9"/>
          <p:cNvSpPr txBox="1">
            <a:spLocks noChangeArrowheads="1"/>
          </p:cNvSpPr>
          <p:nvPr/>
        </p:nvSpPr>
        <p:spPr bwMode="auto">
          <a:xfrm>
            <a:off x="3489325" y="5221288"/>
            <a:ext cx="760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Film</a:t>
            </a:r>
          </a:p>
        </p:txBody>
      </p:sp>
    </p:spTree>
    <p:extLst>
      <p:ext uri="{BB962C8B-B14F-4D97-AF65-F5344CB8AC3E}">
        <p14:creationId xmlns:p14="http://schemas.microsoft.com/office/powerpoint/2010/main" val="758852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2730500" y="182563"/>
            <a:ext cx="4149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3366FF"/>
                </a:solidFill>
                <a:latin typeface="Helvetica" panose="020B0604020202020204" pitchFamily="34" charset="0"/>
              </a:rPr>
              <a:t>The Physics of Light</a:t>
            </a:r>
          </a:p>
        </p:txBody>
      </p:sp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1309688" y="1425575"/>
            <a:ext cx="7453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Helvetica" panose="020B0604020202020204" pitchFamily="34" charset="0"/>
              </a:rPr>
              <a:t>Some examples of the </a:t>
            </a:r>
            <a:r>
              <a:rPr lang="en-US" altLang="en-US" sz="2400" u="sng" dirty="0">
                <a:latin typeface="Helvetica" panose="020B0604020202020204" pitchFamily="34" charset="0"/>
              </a:rPr>
              <a:t>reflectance</a:t>
            </a:r>
            <a:r>
              <a:rPr lang="en-US" altLang="en-US" sz="2400" dirty="0">
                <a:latin typeface="Helvetica" panose="020B0604020202020204" pitchFamily="34" charset="0"/>
              </a:rPr>
              <a:t> spectra of </a:t>
            </a:r>
            <a:r>
              <a:rPr lang="en-US" altLang="en-US" sz="2400" u="sng" dirty="0">
                <a:latin typeface="Helvetica" panose="020B0604020202020204" pitchFamily="34" charset="0"/>
              </a:rPr>
              <a:t>surfaces</a:t>
            </a:r>
            <a:endParaRPr lang="en-US" altLang="en-US" sz="2400" dirty="0">
              <a:latin typeface="Helvetica" panose="020B0604020202020204" pitchFamily="34" charset="0"/>
            </a:endParaRPr>
          </a:p>
        </p:txBody>
      </p:sp>
      <p:sp>
        <p:nvSpPr>
          <p:cNvPr id="72709" name="Text Box 5"/>
          <p:cNvSpPr txBox="1">
            <a:spLocks noChangeArrowheads="1"/>
          </p:cNvSpPr>
          <p:nvPr/>
        </p:nvSpPr>
        <p:spPr bwMode="auto">
          <a:xfrm>
            <a:off x="3810000" y="6324600"/>
            <a:ext cx="2506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prstClr val="white"/>
                </a:solidFill>
                <a:latin typeface="Helvetica" panose="020B0604020202020204" pitchFamily="34" charset="0"/>
              </a:rPr>
              <a:t>Wavelength (nm)</a:t>
            </a:r>
          </a:p>
        </p:txBody>
      </p:sp>
      <p:sp>
        <p:nvSpPr>
          <p:cNvPr id="72710" name="Text Box 6"/>
          <p:cNvSpPr txBox="1">
            <a:spLocks noChangeArrowheads="1"/>
          </p:cNvSpPr>
          <p:nvPr/>
        </p:nvSpPr>
        <p:spPr bwMode="auto">
          <a:xfrm rot="-5400000">
            <a:off x="-373063" y="4186238"/>
            <a:ext cx="303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prstClr val="white"/>
                </a:solidFill>
                <a:latin typeface="Helvetica" panose="020B0604020202020204" pitchFamily="34" charset="0"/>
              </a:rPr>
              <a:t>% Photons Reflected</a:t>
            </a:r>
          </a:p>
        </p:txBody>
      </p:sp>
      <p:grpSp>
        <p:nvGrpSpPr>
          <p:cNvPr id="72711" name="Group 7"/>
          <p:cNvGrpSpPr>
            <a:grpSpLocks/>
          </p:cNvGrpSpPr>
          <p:nvPr/>
        </p:nvGrpSpPr>
        <p:grpSpPr bwMode="auto">
          <a:xfrm>
            <a:off x="1295400" y="3265488"/>
            <a:ext cx="2044700" cy="3046412"/>
            <a:chOff x="816" y="2057"/>
            <a:chExt cx="1288" cy="1919"/>
          </a:xfrm>
        </p:grpSpPr>
        <p:pic>
          <p:nvPicPr>
            <p:cNvPr id="72733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" y="2057"/>
              <a:ext cx="1033" cy="1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34" name="Rectangle 9"/>
            <p:cNvSpPr>
              <a:spLocks noChangeArrowheads="1"/>
            </p:cNvSpPr>
            <p:nvPr/>
          </p:nvSpPr>
          <p:spPr bwMode="auto">
            <a:xfrm>
              <a:off x="908" y="2058"/>
              <a:ext cx="1045" cy="161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735" name="Text Box 10"/>
            <p:cNvSpPr txBox="1">
              <a:spLocks noChangeArrowheads="1"/>
            </p:cNvSpPr>
            <p:nvPr/>
          </p:nvSpPr>
          <p:spPr bwMode="auto">
            <a:xfrm>
              <a:off x="1008" y="2160"/>
              <a:ext cx="4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Helvetica" panose="020B0604020202020204" pitchFamily="34" charset="0"/>
                </a:rPr>
                <a:t>Red</a:t>
              </a:r>
            </a:p>
          </p:txBody>
        </p:sp>
        <p:sp>
          <p:nvSpPr>
            <p:cNvPr id="72736" name="Text Box 11"/>
            <p:cNvSpPr txBox="1">
              <a:spLocks noChangeArrowheads="1"/>
            </p:cNvSpPr>
            <p:nvPr/>
          </p:nvSpPr>
          <p:spPr bwMode="auto">
            <a:xfrm>
              <a:off x="816" y="3688"/>
              <a:ext cx="1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prstClr val="white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</p:grpSp>
      <p:grpSp>
        <p:nvGrpSpPr>
          <p:cNvPr id="72712" name="Group 12"/>
          <p:cNvGrpSpPr>
            <a:grpSpLocks/>
          </p:cNvGrpSpPr>
          <p:nvPr/>
        </p:nvGrpSpPr>
        <p:grpSpPr bwMode="auto">
          <a:xfrm>
            <a:off x="3252788" y="3265488"/>
            <a:ext cx="2044700" cy="3046412"/>
            <a:chOff x="2049" y="2057"/>
            <a:chExt cx="1288" cy="1919"/>
          </a:xfrm>
        </p:grpSpPr>
        <p:pic>
          <p:nvPicPr>
            <p:cNvPr id="72729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" y="2057"/>
              <a:ext cx="1042" cy="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30" name="Rectangle 14"/>
            <p:cNvSpPr>
              <a:spLocks noChangeArrowheads="1"/>
            </p:cNvSpPr>
            <p:nvPr/>
          </p:nvSpPr>
          <p:spPr bwMode="auto">
            <a:xfrm>
              <a:off x="2129" y="2057"/>
              <a:ext cx="1046" cy="163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731" name="Text Box 15"/>
            <p:cNvSpPr txBox="1">
              <a:spLocks noChangeArrowheads="1"/>
            </p:cNvSpPr>
            <p:nvPr/>
          </p:nvSpPr>
          <p:spPr bwMode="auto">
            <a:xfrm>
              <a:off x="2112" y="2112"/>
              <a:ext cx="6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FF00"/>
                  </a:solidFill>
                  <a:latin typeface="Helvetica" panose="020B0604020202020204" pitchFamily="34" charset="0"/>
                </a:rPr>
                <a:t>Yellow</a:t>
              </a:r>
            </a:p>
          </p:txBody>
        </p:sp>
        <p:sp>
          <p:nvSpPr>
            <p:cNvPr id="72732" name="Text Box 16"/>
            <p:cNvSpPr txBox="1">
              <a:spLocks noChangeArrowheads="1"/>
            </p:cNvSpPr>
            <p:nvPr/>
          </p:nvSpPr>
          <p:spPr bwMode="auto">
            <a:xfrm>
              <a:off x="2049" y="3688"/>
              <a:ext cx="1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prstClr val="white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</p:grpSp>
      <p:grpSp>
        <p:nvGrpSpPr>
          <p:cNvPr id="72713" name="Group 17"/>
          <p:cNvGrpSpPr>
            <a:grpSpLocks/>
          </p:cNvGrpSpPr>
          <p:nvPr/>
        </p:nvGrpSpPr>
        <p:grpSpPr bwMode="auto">
          <a:xfrm>
            <a:off x="5208588" y="3265488"/>
            <a:ext cx="2044700" cy="3046412"/>
            <a:chOff x="3281" y="2057"/>
            <a:chExt cx="1288" cy="1919"/>
          </a:xfrm>
        </p:grpSpPr>
        <p:pic>
          <p:nvPicPr>
            <p:cNvPr id="72725" name="Picture 1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6" y="2057"/>
              <a:ext cx="1040" cy="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26" name="Rectangle 19"/>
            <p:cNvSpPr>
              <a:spLocks noChangeArrowheads="1"/>
            </p:cNvSpPr>
            <p:nvPr/>
          </p:nvSpPr>
          <p:spPr bwMode="auto">
            <a:xfrm>
              <a:off x="3365" y="2062"/>
              <a:ext cx="1045" cy="163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727" name="Text Box 20"/>
            <p:cNvSpPr txBox="1">
              <a:spLocks noChangeArrowheads="1"/>
            </p:cNvSpPr>
            <p:nvPr/>
          </p:nvSpPr>
          <p:spPr bwMode="auto">
            <a:xfrm>
              <a:off x="3408" y="2112"/>
              <a:ext cx="5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FFFF"/>
                  </a:solidFill>
                  <a:latin typeface="Helvetica" panose="020B0604020202020204" pitchFamily="34" charset="0"/>
                </a:rPr>
                <a:t>Blue</a:t>
              </a:r>
            </a:p>
          </p:txBody>
        </p:sp>
        <p:sp>
          <p:nvSpPr>
            <p:cNvPr id="72728" name="Text Box 21"/>
            <p:cNvSpPr txBox="1">
              <a:spLocks noChangeArrowheads="1"/>
            </p:cNvSpPr>
            <p:nvPr/>
          </p:nvSpPr>
          <p:spPr bwMode="auto">
            <a:xfrm>
              <a:off x="3281" y="3688"/>
              <a:ext cx="1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prstClr val="white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</p:grpSp>
      <p:grpSp>
        <p:nvGrpSpPr>
          <p:cNvPr id="72714" name="Group 22"/>
          <p:cNvGrpSpPr>
            <a:grpSpLocks/>
          </p:cNvGrpSpPr>
          <p:nvPr/>
        </p:nvGrpSpPr>
        <p:grpSpPr bwMode="auto">
          <a:xfrm>
            <a:off x="7165975" y="3263900"/>
            <a:ext cx="2044700" cy="3048000"/>
            <a:chOff x="4514" y="2056"/>
            <a:chExt cx="1288" cy="1920"/>
          </a:xfrm>
        </p:grpSpPr>
        <p:pic>
          <p:nvPicPr>
            <p:cNvPr id="72721" name="Picture 2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2" y="2057"/>
              <a:ext cx="1034" cy="1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22" name="Text Box 24"/>
            <p:cNvSpPr txBox="1">
              <a:spLocks noChangeArrowheads="1"/>
            </p:cNvSpPr>
            <p:nvPr/>
          </p:nvSpPr>
          <p:spPr bwMode="auto">
            <a:xfrm>
              <a:off x="4656" y="2112"/>
              <a:ext cx="6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9966FF"/>
                  </a:solidFill>
                  <a:latin typeface="Helvetica" panose="020B0604020202020204" pitchFamily="34" charset="0"/>
                </a:rPr>
                <a:t>Purple</a:t>
              </a:r>
            </a:p>
          </p:txBody>
        </p:sp>
        <p:sp>
          <p:nvSpPr>
            <p:cNvPr id="72723" name="Text Box 25"/>
            <p:cNvSpPr txBox="1">
              <a:spLocks noChangeArrowheads="1"/>
            </p:cNvSpPr>
            <p:nvPr/>
          </p:nvSpPr>
          <p:spPr bwMode="auto">
            <a:xfrm>
              <a:off x="4514" y="3688"/>
              <a:ext cx="1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prstClr val="white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  <p:sp>
          <p:nvSpPr>
            <p:cNvPr id="72724" name="Rectangle 26"/>
            <p:cNvSpPr>
              <a:spLocks noChangeArrowheads="1"/>
            </p:cNvSpPr>
            <p:nvPr/>
          </p:nvSpPr>
          <p:spPr bwMode="auto">
            <a:xfrm>
              <a:off x="4620" y="2056"/>
              <a:ext cx="1045" cy="1639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2715" name="Rectangle 27"/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  <p:grpSp>
        <p:nvGrpSpPr>
          <p:cNvPr id="72716" name="Group 28"/>
          <p:cNvGrpSpPr>
            <a:grpSpLocks/>
          </p:cNvGrpSpPr>
          <p:nvPr/>
        </p:nvGrpSpPr>
        <p:grpSpPr bwMode="auto">
          <a:xfrm>
            <a:off x="1676400" y="2020888"/>
            <a:ext cx="7010400" cy="1068387"/>
            <a:chOff x="1056" y="1273"/>
            <a:chExt cx="4416" cy="673"/>
          </a:xfrm>
        </p:grpSpPr>
        <p:pic>
          <p:nvPicPr>
            <p:cNvPr id="72717" name="Picture 2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1273"/>
              <a:ext cx="768" cy="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718" name="Picture 3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1287"/>
              <a:ext cx="768" cy="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719" name="Picture 3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" y="1296"/>
              <a:ext cx="720" cy="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720" name="Picture 3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1296"/>
              <a:ext cx="720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46309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Rectangle 3"/>
          <p:cNvSpPr>
            <a:spLocks noChangeArrowheads="1"/>
          </p:cNvSpPr>
          <p:nvPr/>
        </p:nvSpPr>
        <p:spPr bwMode="auto">
          <a:xfrm>
            <a:off x="7331075" y="66135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29" b="11852"/>
          <a:stretch/>
        </p:blipFill>
        <p:spPr bwMode="auto">
          <a:xfrm>
            <a:off x="990600" y="1976438"/>
            <a:ext cx="4953000" cy="396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1600200" y="1371600"/>
            <a:ext cx="35893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latin typeface="Helvetica" panose="020B0604020202020204" pitchFamily="34" charset="0"/>
              </a:rPr>
              <a:t>Three kinds of cones:</a:t>
            </a:r>
          </a:p>
        </p:txBody>
      </p:sp>
      <p:sp>
        <p:nvSpPr>
          <p:cNvPr id="77830" name="Text Box 7"/>
          <p:cNvSpPr txBox="1">
            <a:spLocks noChangeArrowheads="1"/>
          </p:cNvSpPr>
          <p:nvPr/>
        </p:nvSpPr>
        <p:spPr bwMode="auto">
          <a:xfrm>
            <a:off x="2163763" y="228600"/>
            <a:ext cx="5346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FF99"/>
                </a:solidFill>
                <a:latin typeface="Helvetica" panose="020B0604020202020204" pitchFamily="34" charset="0"/>
              </a:rPr>
              <a:t>Physiology of Color Vision</a:t>
            </a:r>
            <a:endParaRPr lang="en-US" altLang="en-US" sz="2400">
              <a:solidFill>
                <a:srgbClr val="00FF99"/>
              </a:solidFill>
            </a:endParaRPr>
          </a:p>
        </p:txBody>
      </p:sp>
      <p:pic>
        <p:nvPicPr>
          <p:cNvPr id="7783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09800"/>
            <a:ext cx="32607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2" name="Text Box 10"/>
          <p:cNvSpPr txBox="1">
            <a:spLocks noChangeArrowheads="1"/>
          </p:cNvSpPr>
          <p:nvPr/>
        </p:nvSpPr>
        <p:spPr bwMode="auto">
          <a:xfrm>
            <a:off x="2957513" y="5943600"/>
            <a:ext cx="50031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</a:rPr>
              <a:t> Why are M and L cones so close?</a:t>
            </a: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</a:rPr>
              <a:t> Why are there 3?</a:t>
            </a:r>
          </a:p>
        </p:txBody>
      </p:sp>
    </p:spTree>
    <p:extLst>
      <p:ext uri="{BB962C8B-B14F-4D97-AF65-F5344CB8AC3E}">
        <p14:creationId xmlns:p14="http://schemas.microsoft.com/office/powerpoint/2010/main" val="584095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" t="9480" r="64444" b="45007"/>
          <a:stretch>
            <a:fillRect/>
          </a:stretch>
        </p:blipFill>
        <p:spPr bwMode="auto">
          <a:xfrm>
            <a:off x="2133600" y="1066800"/>
            <a:ext cx="4419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Tetrachromatism</a:t>
            </a:r>
          </a:p>
        </p:txBody>
      </p:sp>
      <p:sp>
        <p:nvSpPr>
          <p:cNvPr id="79876" name="Content Placeholder 2"/>
          <p:cNvSpPr>
            <a:spLocks noGrp="1"/>
          </p:cNvSpPr>
          <p:nvPr>
            <p:ph idx="1"/>
          </p:nvPr>
        </p:nvSpPr>
        <p:spPr>
          <a:xfrm>
            <a:off x="685800" y="4495800"/>
            <a:ext cx="7772400" cy="19050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Most birds, and many other animals, have cones for ultraviolet light.</a:t>
            </a:r>
          </a:p>
          <a:p>
            <a:r>
              <a:rPr lang="en-US" altLang="en-US"/>
              <a:t>Some humans, mostly female, seem to have slight tetrachromatism.</a:t>
            </a:r>
          </a:p>
        </p:txBody>
      </p:sp>
      <p:sp>
        <p:nvSpPr>
          <p:cNvPr id="79877" name="TextBox 4"/>
          <p:cNvSpPr txBox="1">
            <a:spLocks noChangeArrowheads="1"/>
          </p:cNvSpPr>
          <p:nvPr/>
        </p:nvSpPr>
        <p:spPr bwMode="auto">
          <a:xfrm>
            <a:off x="6019800" y="1981200"/>
            <a:ext cx="1676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Bird cone responses</a:t>
            </a:r>
          </a:p>
        </p:txBody>
      </p:sp>
    </p:spTree>
    <p:extLst>
      <p:ext uri="{BB962C8B-B14F-4D97-AF65-F5344CB8AC3E}">
        <p14:creationId xmlns:p14="http://schemas.microsoft.com/office/powerpoint/2010/main" val="315363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Spectra</a:t>
            </a:r>
          </a:p>
        </p:txBody>
      </p:sp>
      <p:pic>
        <p:nvPicPr>
          <p:cNvPr id="80899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143000"/>
            <a:ext cx="7010400" cy="5507038"/>
          </a:xfrm>
          <a:noFill/>
        </p:spPr>
      </p:pic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1812925" y="2209800"/>
            <a:ext cx="1539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metamers</a:t>
            </a:r>
          </a:p>
        </p:txBody>
      </p:sp>
      <p:sp>
        <p:nvSpPr>
          <p:cNvPr id="400390" name="Line 6"/>
          <p:cNvSpPr>
            <a:spLocks noChangeShapeType="1"/>
          </p:cNvSpPr>
          <p:nvPr/>
        </p:nvSpPr>
        <p:spPr bwMode="auto">
          <a:xfrm>
            <a:off x="2819400" y="2667000"/>
            <a:ext cx="1981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0391" name="Line 7"/>
          <p:cNvSpPr>
            <a:spLocks noChangeShapeType="1"/>
          </p:cNvSpPr>
          <p:nvPr/>
        </p:nvSpPr>
        <p:spPr bwMode="auto">
          <a:xfrm>
            <a:off x="2667000" y="2667000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96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89" grpId="0"/>
      <p:bldP spid="400390" grpId="0" animBg="1"/>
      <p:bldP spid="40039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Eye Movements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>
          <a:xfrm>
            <a:off x="762000" y="990600"/>
            <a:ext cx="7772400" cy="51816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Saccades</a:t>
            </a:r>
          </a:p>
          <a:p>
            <a:pPr lvl="1"/>
            <a:r>
              <a:rPr lang="en-US" altLang="en-US" sz="1800" dirty="0"/>
              <a:t>Can be consciously controlled. Related to perceptual attention.</a:t>
            </a:r>
          </a:p>
          <a:p>
            <a:pPr lvl="1"/>
            <a:r>
              <a:rPr lang="en-US" altLang="en-US" sz="1800" dirty="0"/>
              <a:t>200ms to initiation, 20 to 200ms to carry out. Large amplitude.</a:t>
            </a:r>
            <a:endParaRPr lang="en-US" altLang="en-US" sz="3200" dirty="0"/>
          </a:p>
          <a:p>
            <a:r>
              <a:rPr lang="en-US" altLang="en-US" dirty="0"/>
              <a:t>Micro-saccades</a:t>
            </a:r>
          </a:p>
          <a:p>
            <a:pPr lvl="1"/>
            <a:r>
              <a:rPr lang="en-US" altLang="en-US" sz="1800" dirty="0"/>
              <a:t>Involuntary</a:t>
            </a:r>
          </a:p>
          <a:p>
            <a:pPr lvl="1"/>
            <a:r>
              <a:rPr lang="en-US" altLang="en-US" sz="1800" dirty="0"/>
              <a:t>Smaller amplitude</a:t>
            </a:r>
          </a:p>
          <a:p>
            <a:pPr lvl="1"/>
            <a:r>
              <a:rPr lang="en-US" altLang="en-US" sz="1800" dirty="0"/>
              <a:t>Especially evident during prolonged fixation</a:t>
            </a:r>
          </a:p>
          <a:p>
            <a:pPr lvl="1"/>
            <a:r>
              <a:rPr lang="en-US" altLang="en-US" sz="1800" dirty="0"/>
              <a:t>Function debated.</a:t>
            </a:r>
            <a:endParaRPr lang="en-US" altLang="en-US" sz="3200" dirty="0"/>
          </a:p>
          <a:p>
            <a:r>
              <a:rPr lang="en-US" altLang="en-US" dirty="0"/>
              <a:t>Ocular micro tremor (OMT)</a:t>
            </a:r>
          </a:p>
          <a:p>
            <a:pPr lvl="1"/>
            <a:r>
              <a:rPr lang="en-US" altLang="en-US" sz="1800" dirty="0"/>
              <a:t>Involuntary</a:t>
            </a:r>
          </a:p>
          <a:p>
            <a:pPr lvl="1"/>
            <a:r>
              <a:rPr lang="en-US" altLang="en-US" sz="1800" dirty="0"/>
              <a:t>High frequency (up to 80Hz)</a:t>
            </a:r>
          </a:p>
          <a:p>
            <a:pPr lvl="1"/>
            <a:r>
              <a:rPr lang="en-US" altLang="en-US" sz="1800" dirty="0"/>
              <a:t>Small amplitude.</a:t>
            </a:r>
            <a:endParaRPr lang="en-US" altLang="en-US" sz="2400" dirty="0"/>
          </a:p>
          <a:p>
            <a:r>
              <a:rPr lang="en-US" altLang="en-US" dirty="0"/>
              <a:t>Smooth pursuit</a:t>
            </a:r>
          </a:p>
          <a:p>
            <a:pPr lvl="1"/>
            <a:r>
              <a:rPr lang="en-US" altLang="en-US" sz="1800" dirty="0"/>
              <a:t>For tracking an object</a:t>
            </a:r>
          </a:p>
        </p:txBody>
      </p:sp>
    </p:spTree>
    <p:extLst>
      <p:ext uri="{BB962C8B-B14F-4D97-AF65-F5344CB8AC3E}">
        <p14:creationId xmlns:p14="http://schemas.microsoft.com/office/powerpoint/2010/main" val="179847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2.3 The Digital camera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4419600"/>
            <a:ext cx="8928100" cy="2438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A digital camera replaces film with a sensor array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Each cell in the array is light-sensitive diode that converts photons to electrons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Two common types: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Charge Coupled Device (CCD) 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CMOS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hlinkClick r:id="rId2"/>
              </a:rPr>
              <a:t>http://electronics.howstuffworks.com/digital-camera.htm</a:t>
            </a:r>
            <a:r>
              <a:rPr lang="en-US" altLang="en-US" sz="2000" dirty="0"/>
              <a:t> </a:t>
            </a:r>
            <a:endParaRPr lang="en-US" altLang="en-US" sz="1800" dirty="0"/>
          </a:p>
          <a:p>
            <a:pPr lvl="2">
              <a:lnSpc>
                <a:spcPct val="90000"/>
              </a:lnSpc>
            </a:pPr>
            <a:endParaRPr lang="en-US" altLang="en-US" sz="1600" dirty="0"/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</a:rPr>
              <a:t>Slide by Steve Seitz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A5E759-6C8B-6645-AC3B-D67238B10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95815"/>
            <a:ext cx="44958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72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3BDA-B448-AE43-87D2-A1BD7A748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sensing pipeline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38504D-0668-7E43-BFDD-C9A085837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066800"/>
            <a:ext cx="82677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0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519747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Sensor Array</a:t>
            </a:r>
          </a:p>
        </p:txBody>
      </p:sp>
      <p:pic>
        <p:nvPicPr>
          <p:cNvPr id="4813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066800"/>
            <a:ext cx="1909763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Text Box 6"/>
          <p:cNvSpPr txBox="1">
            <a:spLocks noChangeArrowheads="1"/>
          </p:cNvSpPr>
          <p:nvPr/>
        </p:nvSpPr>
        <p:spPr bwMode="auto">
          <a:xfrm>
            <a:off x="6705600" y="3087688"/>
            <a:ext cx="2098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CMOS sensor</a:t>
            </a:r>
          </a:p>
        </p:txBody>
      </p:sp>
    </p:spTree>
    <p:extLst>
      <p:ext uri="{BB962C8B-B14F-4D97-AF65-F5344CB8AC3E}">
        <p14:creationId xmlns:p14="http://schemas.microsoft.com/office/powerpoint/2010/main" val="2924186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990600"/>
            <a:ext cx="5035550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and Quantization</a:t>
            </a:r>
          </a:p>
        </p:txBody>
      </p:sp>
    </p:spTree>
    <p:extLst>
      <p:ext uri="{BB962C8B-B14F-4D97-AF65-F5344CB8AC3E}">
        <p14:creationId xmlns:p14="http://schemas.microsoft.com/office/powerpoint/2010/main" val="429461354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B56EC-9E2F-7941-A01E-0BC351C32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2.3.1 Sampling and Aliasing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8A588-4912-9845-A84F-58B282699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4300965"/>
            <a:ext cx="5734050" cy="2467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E44D5F-2C0C-9841-A4B5-C76F4DDA7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0" y="685800"/>
            <a:ext cx="9144000" cy="2929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BD1FA8-F543-B944-8812-A6597BC9F363}"/>
              </a:ext>
            </a:extLst>
          </p:cNvPr>
          <p:cNvSpPr txBox="1"/>
          <p:nvPr/>
        </p:nvSpPr>
        <p:spPr>
          <a:xfrm>
            <a:off x="228600" y="38862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Violation of Shannon’s sampling theorem: f</a:t>
            </a:r>
            <a:r>
              <a:rPr lang="en-US" sz="2400" baseline="-25000" dirty="0"/>
              <a:t>s</a:t>
            </a:r>
            <a:r>
              <a:rPr lang="en-US" sz="2400" dirty="0"/>
              <a:t> &gt;= 2 </a:t>
            </a:r>
            <a:r>
              <a:rPr lang="en-US" sz="2400" dirty="0" err="1"/>
              <a:t>f</a:t>
            </a:r>
            <a:r>
              <a:rPr lang="en-US" sz="2400" baseline="-25000" dirty="0" err="1"/>
              <a:t>max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12201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B105-5411-FB47-84BB-30EEEEFA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2.2.1 Lighting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C94688-B8E1-5C4A-B895-2457C1451C01}"/>
              </a:ext>
            </a:extLst>
          </p:cNvPr>
          <p:cNvSpPr txBox="1"/>
          <p:nvPr/>
        </p:nvSpPr>
        <p:spPr>
          <a:xfrm>
            <a:off x="1066800" y="2743200"/>
            <a:ext cx="2281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 light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Area light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Environment map</a:t>
            </a:r>
          </a:p>
        </p:txBody>
      </p:sp>
    </p:spTree>
    <p:extLst>
      <p:ext uri="{BB962C8B-B14F-4D97-AF65-F5344CB8AC3E}">
        <p14:creationId xmlns:p14="http://schemas.microsoft.com/office/powerpoint/2010/main" val="1815260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Rolling Shutter</a:t>
            </a:r>
          </a:p>
        </p:txBody>
      </p:sp>
      <p:pic>
        <p:nvPicPr>
          <p:cNvPr id="53251" name="Picture 2" descr="C:\Documents and Settings\James\Desktop\cs 129 comp_photo\hays_slides_2012\3\Turboprop_Rolling_Shut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219200"/>
            <a:ext cx="3533775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3" descr="C:\Documents and Settings\James\Desktop\cs 129 comp_photo\hays_slides_2012\3\CMOS_rolling_shutter_distor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95488"/>
            <a:ext cx="4211638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916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2.3.2 Color: the Bayer grid</a:t>
            </a:r>
            <a:endParaRPr lang="en-US" altLang="en-US" sz="3000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0" y="3962400"/>
            <a:ext cx="3048000" cy="2052638"/>
          </a:xfrm>
        </p:spPr>
        <p:txBody>
          <a:bodyPr>
            <a:normAutofit fontScale="92500"/>
          </a:bodyPr>
          <a:lstStyle/>
          <a:p>
            <a:r>
              <a:rPr lang="en-US" altLang="en-US"/>
              <a:t>Estimate RGB</a:t>
            </a:r>
            <a:br>
              <a:rPr lang="en-US" altLang="en-US"/>
            </a:br>
            <a:r>
              <a:rPr lang="en-US" altLang="en-US"/>
              <a:t>at ‘G’ cells from neighboring values</a:t>
            </a:r>
          </a:p>
        </p:txBody>
      </p:sp>
      <p:pic>
        <p:nvPicPr>
          <p:cNvPr id="36868" name="Picture 4" descr="ccd_interpol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71600"/>
            <a:ext cx="2127250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3" name="Picture 5" descr="BayerPatternFil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5638800" cy="562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4" name="Text Box 7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</a:rPr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421885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Image</a:t>
            </a:r>
          </a:p>
        </p:txBody>
      </p:sp>
      <p:pic>
        <p:nvPicPr>
          <p:cNvPr id="84995" name="Picture 2" descr="C:\Documents and Settings\Derek Hoiem\My Documents\Classes\Spring09 - Visual Scene Understanding\material\figs\nieghborhood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362200"/>
            <a:ext cx="37909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6" name="Picture 5" descr="C:\Users\Hoiem\Documents\Classes\Computational Photography - Fall 2010\lectures\figs\filters\im_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3" y="1143000"/>
            <a:ext cx="2674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7" name="Picture 6" descr="C:\Users\Hoiem\Documents\Classes\Computational Photography - Fall 2010\lectures\figs\filters\im_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63" y="2819400"/>
            <a:ext cx="2674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8" name="Picture 7" descr="C:\Users\Hoiem\Documents\Classes\Computational Photography - Fall 2010\lectures\figs\filters\im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4419600"/>
            <a:ext cx="2674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9" name="TextBox 7"/>
          <p:cNvSpPr txBox="1">
            <a:spLocks noChangeArrowheads="1"/>
          </p:cNvSpPr>
          <p:nvPr/>
        </p:nvSpPr>
        <p:spPr bwMode="auto">
          <a:xfrm>
            <a:off x="7281863" y="762000"/>
            <a:ext cx="350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R</a:t>
            </a:r>
          </a:p>
        </p:txBody>
      </p:sp>
      <p:sp>
        <p:nvSpPr>
          <p:cNvPr id="85000" name="TextBox 8"/>
          <p:cNvSpPr txBox="1">
            <a:spLocks noChangeArrowheads="1"/>
          </p:cNvSpPr>
          <p:nvPr/>
        </p:nvSpPr>
        <p:spPr bwMode="auto">
          <a:xfrm>
            <a:off x="8043863" y="2438400"/>
            <a:ext cx="363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G</a:t>
            </a:r>
          </a:p>
        </p:txBody>
      </p:sp>
      <p:sp>
        <p:nvSpPr>
          <p:cNvPr id="85001" name="TextBox 9"/>
          <p:cNvSpPr txBox="1">
            <a:spLocks noChangeArrowheads="1"/>
          </p:cNvSpPr>
          <p:nvPr/>
        </p:nvSpPr>
        <p:spPr bwMode="auto">
          <a:xfrm>
            <a:off x="8729663" y="3962400"/>
            <a:ext cx="338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038600" y="33528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670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Images in </a:t>
            </a:r>
            <a:r>
              <a:rPr lang="en-US" altLang="en-US" strike="sngStrike" dirty="0" err="1"/>
              <a:t>Matlab</a:t>
            </a:r>
            <a:r>
              <a:rPr lang="en-US" altLang="en-US" dirty="0"/>
              <a:t>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2362200"/>
          </a:xfrm>
        </p:spPr>
        <p:txBody>
          <a:bodyPr>
            <a:normAutofit fontScale="850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/>
              <a:t>Images represented as a matrix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Suppose we have a </a:t>
            </a:r>
            <a:r>
              <a:rPr lang="en-US" dirty="0" err="1"/>
              <a:t>NxM</a:t>
            </a:r>
            <a:r>
              <a:rPr lang="en-US" dirty="0"/>
              <a:t> RGB image called “</a:t>
            </a:r>
            <a:r>
              <a:rPr lang="en-US" dirty="0" err="1"/>
              <a:t>im</a:t>
            </a:r>
            <a:r>
              <a:rPr lang="en-US" dirty="0"/>
              <a:t>”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/>
              <a:t>im</a:t>
            </a:r>
            <a:r>
              <a:rPr lang="en-US" dirty="0"/>
              <a:t>(0,0,0) = top-left pixel value in R-channel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/>
              <a:t>im</a:t>
            </a:r>
            <a:r>
              <a:rPr lang="en-US" dirty="0"/>
              <a:t>(y, x, b) = y pixels down, x pixels to right in the </a:t>
            </a:r>
            <a:r>
              <a:rPr lang="en-US" dirty="0" err="1"/>
              <a:t>b</a:t>
            </a:r>
            <a:r>
              <a:rPr lang="en-US" baseline="30000" dirty="0" err="1"/>
              <a:t>th</a:t>
            </a:r>
            <a:r>
              <a:rPr lang="en-US" dirty="0"/>
              <a:t> channel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/>
              <a:t>im</a:t>
            </a:r>
            <a:r>
              <a:rPr lang="en-US" dirty="0"/>
              <a:t>(N-1, M-1, 2) = bottom-right pixel in B-channel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505200" y="46101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667000" y="41529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752600" y="36957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6458" name="TextBox 6"/>
          <p:cNvSpPr txBox="1">
            <a:spLocks noChangeArrowheads="1"/>
          </p:cNvSpPr>
          <p:nvPr/>
        </p:nvSpPr>
        <p:spPr bwMode="auto">
          <a:xfrm>
            <a:off x="6705600" y="3467100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R</a:t>
            </a:r>
          </a:p>
        </p:txBody>
      </p:sp>
      <p:sp>
        <p:nvSpPr>
          <p:cNvPr id="86459" name="TextBox 7"/>
          <p:cNvSpPr txBox="1">
            <a:spLocks noChangeArrowheads="1"/>
          </p:cNvSpPr>
          <p:nvPr/>
        </p:nvSpPr>
        <p:spPr bwMode="auto">
          <a:xfrm>
            <a:off x="7620000" y="3924300"/>
            <a:ext cx="363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G</a:t>
            </a:r>
          </a:p>
        </p:txBody>
      </p:sp>
      <p:sp>
        <p:nvSpPr>
          <p:cNvPr id="86460" name="TextBox 8"/>
          <p:cNvSpPr txBox="1">
            <a:spLocks noChangeArrowheads="1"/>
          </p:cNvSpPr>
          <p:nvPr/>
        </p:nvSpPr>
        <p:spPr bwMode="auto">
          <a:xfrm>
            <a:off x="8382000" y="4305300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86461" name="TextBox 9"/>
          <p:cNvSpPr txBox="1">
            <a:spLocks noChangeArrowheads="1"/>
          </p:cNvSpPr>
          <p:nvPr/>
        </p:nvSpPr>
        <p:spPr bwMode="auto">
          <a:xfrm>
            <a:off x="1004888" y="3516313"/>
            <a:ext cx="5953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row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457201" y="4838700"/>
            <a:ext cx="1828800" cy="31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463" name="TextBox 12"/>
          <p:cNvSpPr txBox="1">
            <a:spLocks noChangeArrowheads="1"/>
          </p:cNvSpPr>
          <p:nvPr/>
        </p:nvSpPr>
        <p:spPr bwMode="auto">
          <a:xfrm>
            <a:off x="1676400" y="3314700"/>
            <a:ext cx="1004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column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971800" y="3503613"/>
            <a:ext cx="4038600" cy="15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274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</a:t>
            </a:r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How can we represent color?</a:t>
            </a:r>
          </a:p>
        </p:txBody>
      </p:sp>
      <p:pic>
        <p:nvPicPr>
          <p:cNvPr id="870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86000"/>
            <a:ext cx="47244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5" name="TextBox 4"/>
          <p:cNvSpPr txBox="1">
            <a:spLocks noChangeArrowheads="1"/>
          </p:cNvSpPr>
          <p:nvPr/>
        </p:nvSpPr>
        <p:spPr bwMode="auto">
          <a:xfrm>
            <a:off x="5686425" y="6596063"/>
            <a:ext cx="34575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http://en.wikipedia.org/wiki/File:RGB_illumination.jpg</a:t>
            </a:r>
          </a:p>
        </p:txBody>
      </p:sp>
    </p:spTree>
    <p:extLst>
      <p:ext uri="{BB962C8B-B14F-4D97-AF65-F5344CB8AC3E}">
        <p14:creationId xmlns:p14="http://schemas.microsoft.com/office/powerpoint/2010/main" val="3321591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spaces: RGB</a:t>
            </a:r>
          </a:p>
        </p:txBody>
      </p:sp>
      <p:grpSp>
        <p:nvGrpSpPr>
          <p:cNvPr id="88067" name="Group 13"/>
          <p:cNvGrpSpPr>
            <a:grpSpLocks/>
          </p:cNvGrpSpPr>
          <p:nvPr/>
        </p:nvGrpSpPr>
        <p:grpSpPr bwMode="auto">
          <a:xfrm>
            <a:off x="609600" y="1371600"/>
            <a:ext cx="4029075" cy="4038600"/>
            <a:chOff x="609600" y="1371600"/>
            <a:chExt cx="4724400" cy="4953000"/>
          </a:xfrm>
        </p:grpSpPr>
        <p:pic>
          <p:nvPicPr>
            <p:cNvPr id="8807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" y="1371600"/>
              <a:ext cx="4686300" cy="468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8079" name="Group 37"/>
            <p:cNvGrpSpPr>
              <a:grpSpLocks/>
            </p:cNvGrpSpPr>
            <p:nvPr/>
          </p:nvGrpSpPr>
          <p:grpSpPr bwMode="auto">
            <a:xfrm>
              <a:off x="609600" y="4953000"/>
              <a:ext cx="1371600" cy="1371600"/>
              <a:chOff x="5486400" y="4648200"/>
              <a:chExt cx="1371600" cy="1371600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rot="10800000" flipV="1">
                <a:off x="5486400" y="5410411"/>
                <a:ext cx="837660" cy="22779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rot="16200000" flipV="1">
                <a:off x="5905274" y="4991625"/>
                <a:ext cx="761251" cy="76320"/>
              </a:xfrm>
              <a:prstGeom prst="straightConnector1">
                <a:avLst/>
              </a:prstGeom>
              <a:ln w="57150">
                <a:solidFill>
                  <a:srgbClr val="00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rot="16200000" flipH="1">
                <a:off x="6286486" y="5447985"/>
                <a:ext cx="609389" cy="534241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080" name="TextBox 31"/>
            <p:cNvSpPr txBox="1">
              <a:spLocks noChangeArrowheads="1"/>
            </p:cNvSpPr>
            <p:nvPr/>
          </p:nvSpPr>
          <p:spPr bwMode="auto">
            <a:xfrm>
              <a:off x="3844056" y="1468976"/>
              <a:ext cx="6969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b="1">
                  <a:solidFill>
                    <a:prstClr val="black"/>
                  </a:solidFill>
                </a:rPr>
                <a:t>0,1,0</a:t>
              </a:r>
            </a:p>
          </p:txBody>
        </p:sp>
        <p:sp>
          <p:nvSpPr>
            <p:cNvPr id="88081" name="TextBox 32"/>
            <p:cNvSpPr txBox="1">
              <a:spLocks noChangeArrowheads="1"/>
            </p:cNvSpPr>
            <p:nvPr/>
          </p:nvSpPr>
          <p:spPr bwMode="auto">
            <a:xfrm>
              <a:off x="4201453" y="5487448"/>
              <a:ext cx="6969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b="1">
                  <a:solidFill>
                    <a:prstClr val="black"/>
                  </a:solidFill>
                </a:rPr>
                <a:t>0,0,1</a:t>
              </a:r>
            </a:p>
          </p:txBody>
        </p:sp>
        <p:sp>
          <p:nvSpPr>
            <p:cNvPr id="88082" name="TextBox 33"/>
            <p:cNvSpPr txBox="1">
              <a:spLocks noChangeArrowheads="1"/>
            </p:cNvSpPr>
            <p:nvPr/>
          </p:nvSpPr>
          <p:spPr bwMode="auto">
            <a:xfrm>
              <a:off x="609600" y="4343400"/>
              <a:ext cx="6969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b="1">
                  <a:solidFill>
                    <a:prstClr val="black"/>
                  </a:solidFill>
                </a:rPr>
                <a:t>1,0,0</a:t>
              </a:r>
            </a:p>
          </p:txBody>
        </p:sp>
      </p:grpSp>
      <p:sp>
        <p:nvSpPr>
          <p:cNvPr id="88068" name="TextBox 38"/>
          <p:cNvSpPr txBox="1">
            <a:spLocks noChangeArrowheads="1"/>
          </p:cNvSpPr>
          <p:nvPr/>
        </p:nvSpPr>
        <p:spPr bwMode="auto">
          <a:xfrm>
            <a:off x="4106863" y="6581775"/>
            <a:ext cx="50371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</a:rPr>
              <a:t>Image from: http://en.wikipedia.org/wiki/File:RGB_color_solid_cube.png</a:t>
            </a:r>
          </a:p>
        </p:txBody>
      </p:sp>
      <p:sp>
        <p:nvSpPr>
          <p:cNvPr id="19465" name="TextBox 39"/>
          <p:cNvSpPr txBox="1">
            <a:spLocks noChangeArrowheads="1"/>
          </p:cNvSpPr>
          <p:nvPr/>
        </p:nvSpPr>
        <p:spPr bwMode="auto">
          <a:xfrm>
            <a:off x="228600" y="5486400"/>
            <a:ext cx="35941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Some drawbacks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2000">
                <a:solidFill>
                  <a:prstClr val="black"/>
                </a:solidFill>
              </a:rPr>
              <a:t> Strongly correlated channels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2000">
                <a:solidFill>
                  <a:prstClr val="black"/>
                </a:solidFill>
              </a:rPr>
              <a:t> Non-perceptual </a:t>
            </a:r>
          </a:p>
        </p:txBody>
      </p:sp>
      <p:sp>
        <p:nvSpPr>
          <p:cNvPr id="88070" name="TextBox 12"/>
          <p:cNvSpPr txBox="1">
            <a:spLocks noChangeArrowheads="1"/>
          </p:cNvSpPr>
          <p:nvPr/>
        </p:nvSpPr>
        <p:spPr bwMode="auto">
          <a:xfrm>
            <a:off x="1066800" y="838200"/>
            <a:ext cx="2820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Default color space</a:t>
            </a:r>
          </a:p>
        </p:txBody>
      </p:sp>
      <p:pic>
        <p:nvPicPr>
          <p:cNvPr id="88071" name="Picture 2" descr="C:\Users\Hoiem\Documents\Classes\Spring11 - Computer Vision\figs\color spaces\neighborhood6_rgb_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404938"/>
            <a:ext cx="2286000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2" name="Picture 3" descr="C:\Users\Hoiem\Documents\Classes\Spring11 - Computer Vision\figs\color spaces\neighborhood6_rgb_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6482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3" name="Picture 4" descr="C:\Users\Hoiem\Documents\Classes\Spring11 - Computer Vision\figs\color spaces\neighborhood6_rgb_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035300"/>
            <a:ext cx="2286000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4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5" name="TextBox 18"/>
          <p:cNvSpPr txBox="1">
            <a:spLocks noChangeArrowheads="1"/>
          </p:cNvSpPr>
          <p:nvPr/>
        </p:nvSpPr>
        <p:spPr bwMode="auto">
          <a:xfrm>
            <a:off x="7696200" y="2068513"/>
            <a:ext cx="83978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R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(G=0,B=0)</a:t>
            </a:r>
          </a:p>
        </p:txBody>
      </p:sp>
      <p:sp>
        <p:nvSpPr>
          <p:cNvPr id="88076" name="TextBox 19"/>
          <p:cNvSpPr txBox="1">
            <a:spLocks noChangeArrowheads="1"/>
          </p:cNvSpPr>
          <p:nvPr/>
        </p:nvSpPr>
        <p:spPr bwMode="auto">
          <a:xfrm>
            <a:off x="7696200" y="3657600"/>
            <a:ext cx="833438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G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(R=0,B=0)</a:t>
            </a:r>
            <a:endParaRPr lang="en-US" altLang="en-US" sz="1100" b="1">
              <a:solidFill>
                <a:prstClr val="black"/>
              </a:solidFill>
            </a:endParaRPr>
          </a:p>
        </p:txBody>
      </p:sp>
      <p:sp>
        <p:nvSpPr>
          <p:cNvPr id="88077" name="TextBox 20"/>
          <p:cNvSpPr txBox="1">
            <a:spLocks noChangeArrowheads="1"/>
          </p:cNvSpPr>
          <p:nvPr/>
        </p:nvSpPr>
        <p:spPr bwMode="auto">
          <a:xfrm>
            <a:off x="7696200" y="5257800"/>
            <a:ext cx="84772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B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(R=0,G=0)</a:t>
            </a:r>
          </a:p>
        </p:txBody>
      </p:sp>
    </p:spTree>
    <p:extLst>
      <p:ext uri="{BB962C8B-B14F-4D97-AF65-F5344CB8AC3E}">
        <p14:creationId xmlns:p14="http://schemas.microsoft.com/office/powerpoint/2010/main" val="278803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spaces: HSV</a:t>
            </a:r>
          </a:p>
        </p:txBody>
      </p:sp>
      <p:pic>
        <p:nvPicPr>
          <p:cNvPr id="890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4953000" cy="436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2" name="TextBox 3"/>
          <p:cNvSpPr txBox="1">
            <a:spLocks noChangeArrowheads="1"/>
          </p:cNvSpPr>
          <p:nvPr/>
        </p:nvSpPr>
        <p:spPr bwMode="auto">
          <a:xfrm>
            <a:off x="1143000" y="1143000"/>
            <a:ext cx="3363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prstClr val="black"/>
                </a:solidFill>
              </a:rPr>
              <a:t>Intuitive color space</a:t>
            </a:r>
          </a:p>
        </p:txBody>
      </p:sp>
      <p:pic>
        <p:nvPicPr>
          <p:cNvPr id="89093" name="Picture 2" descr="C:\Users\Hoiem\Documents\Classes\Spring11 - Computer Vision\figs\color spaces\neighborhood6_hsv_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9911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4" name="Picture 3" descr="C:\Users\Hoiem\Documents\Classes\Spring11 - Computer Vision\figs\color spaces\neighborhood6_hsv_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5621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5" name="Picture 4" descr="C:\Users\Hoiem\Documents\Classes\Spring11 - Computer Vision\figs\color spaces\neighborhood6_hsv_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2385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6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7" name="TextBox 8"/>
          <p:cNvSpPr txBox="1">
            <a:spLocks noChangeArrowheads="1"/>
          </p:cNvSpPr>
          <p:nvPr/>
        </p:nvSpPr>
        <p:spPr bwMode="auto">
          <a:xfrm>
            <a:off x="7907338" y="2057400"/>
            <a:ext cx="825500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H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(S=1,V=1)</a:t>
            </a:r>
          </a:p>
        </p:txBody>
      </p:sp>
      <p:sp>
        <p:nvSpPr>
          <p:cNvPr id="89098" name="TextBox 9"/>
          <p:cNvSpPr txBox="1">
            <a:spLocks noChangeArrowheads="1"/>
          </p:cNvSpPr>
          <p:nvPr/>
        </p:nvSpPr>
        <p:spPr bwMode="auto">
          <a:xfrm>
            <a:off x="7948613" y="3733800"/>
            <a:ext cx="833437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S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(H=1,V=1)</a:t>
            </a:r>
          </a:p>
        </p:txBody>
      </p:sp>
      <p:sp>
        <p:nvSpPr>
          <p:cNvPr id="89099" name="TextBox 10"/>
          <p:cNvSpPr txBox="1">
            <a:spLocks noChangeArrowheads="1"/>
          </p:cNvSpPr>
          <p:nvPr/>
        </p:nvSpPr>
        <p:spPr bwMode="auto">
          <a:xfrm>
            <a:off x="7924800" y="5562600"/>
            <a:ext cx="833438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V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(H=1,S=0)</a:t>
            </a:r>
          </a:p>
        </p:txBody>
      </p:sp>
    </p:spTree>
    <p:extLst>
      <p:ext uri="{BB962C8B-B14F-4D97-AF65-F5344CB8AC3E}">
        <p14:creationId xmlns:p14="http://schemas.microsoft.com/office/powerpoint/2010/main" val="405489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spaces: YCbCr</a:t>
            </a:r>
          </a:p>
        </p:txBody>
      </p:sp>
      <p:pic>
        <p:nvPicPr>
          <p:cNvPr id="90115" name="Picture 3" descr="C:\Users\Hoiem\Documents\Classes\Spring11 - Computer Vision\figs\color spaces\neighborhood6_ycbcr_c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1623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6" name="Picture 4" descr="C:\Users\Hoiem\Documents\Classes\Spring11 - Computer Vision\figs\color spaces\neighborhood6_ycbcr_c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8387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7" name="Picture 5" descr="C:\Users\Hoiem\Documents\Classes\Spring11 - Computer Vision\figs\color spaces\neighborhood6_ycbcr_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4859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8" name="TextBox 7"/>
          <p:cNvSpPr txBox="1">
            <a:spLocks noChangeArrowheads="1"/>
          </p:cNvSpPr>
          <p:nvPr/>
        </p:nvSpPr>
        <p:spPr bwMode="auto">
          <a:xfrm>
            <a:off x="7907338" y="2057400"/>
            <a:ext cx="1201737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Y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(Cb=0.5,Cr=0.5)</a:t>
            </a:r>
          </a:p>
        </p:txBody>
      </p:sp>
      <p:sp>
        <p:nvSpPr>
          <p:cNvPr id="90119" name="TextBox 8"/>
          <p:cNvSpPr txBox="1">
            <a:spLocks noChangeArrowheads="1"/>
          </p:cNvSpPr>
          <p:nvPr/>
        </p:nvSpPr>
        <p:spPr bwMode="auto">
          <a:xfrm>
            <a:off x="7948613" y="3733800"/>
            <a:ext cx="111442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Cb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(Y=0.5,Cr=0.5)</a:t>
            </a:r>
          </a:p>
        </p:txBody>
      </p:sp>
      <p:sp>
        <p:nvSpPr>
          <p:cNvPr id="90120" name="TextBox 9"/>
          <p:cNvSpPr txBox="1">
            <a:spLocks noChangeArrowheads="1"/>
          </p:cNvSpPr>
          <p:nvPr/>
        </p:nvSpPr>
        <p:spPr bwMode="auto">
          <a:xfrm>
            <a:off x="7924800" y="5410200"/>
            <a:ext cx="110807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Cr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(Y=0.5,Cb=05)</a:t>
            </a:r>
          </a:p>
        </p:txBody>
      </p:sp>
      <p:pic>
        <p:nvPicPr>
          <p:cNvPr id="90121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2" name="Picture 7" descr="http://upload.wikimedia.org/wikipedia/commons/thumb/5/53/YCbCr-CbCr_Y0.png/120px-YCbCr-CbCr_Y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3" name="Picture 9" descr="http://upload.wikimedia.org/wikipedia/commons/thumb/9/91/YCbCr-CbCr_Y50.png/120px-YCbCr-CbCr_Y5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0574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4" name="Picture 11" descr="http://upload.wikimedia.org/wikipedia/commons/thumb/0/08/YCbCr-CbCr_Y100.png/120px-YCbCr-CbCr_Y1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6482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25" name="TextBox 14"/>
          <p:cNvSpPr txBox="1">
            <a:spLocks noChangeArrowheads="1"/>
          </p:cNvSpPr>
          <p:nvPr/>
        </p:nvSpPr>
        <p:spPr bwMode="auto">
          <a:xfrm>
            <a:off x="1303338" y="1676400"/>
            <a:ext cx="6016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Y=0</a:t>
            </a:r>
          </a:p>
        </p:txBody>
      </p:sp>
      <p:sp>
        <p:nvSpPr>
          <p:cNvPr id="90126" name="TextBox 15"/>
          <p:cNvSpPr txBox="1">
            <a:spLocks noChangeArrowheads="1"/>
          </p:cNvSpPr>
          <p:nvPr/>
        </p:nvSpPr>
        <p:spPr bwMode="auto">
          <a:xfrm>
            <a:off x="3352800" y="1676400"/>
            <a:ext cx="793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Y=0.5</a:t>
            </a:r>
          </a:p>
        </p:txBody>
      </p:sp>
      <p:sp>
        <p:nvSpPr>
          <p:cNvPr id="90127" name="TextBox 16"/>
          <p:cNvSpPr txBox="1">
            <a:spLocks noChangeArrowheads="1"/>
          </p:cNvSpPr>
          <p:nvPr/>
        </p:nvSpPr>
        <p:spPr bwMode="auto">
          <a:xfrm>
            <a:off x="2362200" y="4267200"/>
            <a:ext cx="601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Y=1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85800" y="4038600"/>
            <a:ext cx="1752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129" name="TextBox 19"/>
          <p:cNvSpPr txBox="1">
            <a:spLocks noChangeArrowheads="1"/>
          </p:cNvSpPr>
          <p:nvPr/>
        </p:nvSpPr>
        <p:spPr bwMode="auto">
          <a:xfrm>
            <a:off x="1295400" y="4038600"/>
            <a:ext cx="47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Cb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rot="5400000" flipH="1" flipV="1">
            <a:off x="-342106" y="2934494"/>
            <a:ext cx="1752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131" name="TextBox 22"/>
          <p:cNvSpPr txBox="1">
            <a:spLocks noChangeArrowheads="1"/>
          </p:cNvSpPr>
          <p:nvPr/>
        </p:nvSpPr>
        <p:spPr bwMode="auto">
          <a:xfrm>
            <a:off x="104775" y="2819400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Cr</a:t>
            </a:r>
          </a:p>
        </p:txBody>
      </p:sp>
      <p:sp>
        <p:nvSpPr>
          <p:cNvPr id="90132" name="TextBox 23"/>
          <p:cNvSpPr txBox="1">
            <a:spLocks noChangeArrowheads="1"/>
          </p:cNvSpPr>
          <p:nvPr/>
        </p:nvSpPr>
        <p:spPr bwMode="auto">
          <a:xfrm>
            <a:off x="609600" y="838200"/>
            <a:ext cx="4572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Fast to compute, good for compression, used by TV</a:t>
            </a:r>
          </a:p>
        </p:txBody>
      </p:sp>
    </p:spTree>
    <p:extLst>
      <p:ext uri="{BB962C8B-B14F-4D97-AF65-F5344CB8AC3E}">
        <p14:creationId xmlns:p14="http://schemas.microsoft.com/office/powerpoint/2010/main" val="2332126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spaces: L*a*b*</a:t>
            </a:r>
          </a:p>
        </p:txBody>
      </p:sp>
      <p:sp>
        <p:nvSpPr>
          <p:cNvPr id="91139" name="TextBox 4"/>
          <p:cNvSpPr txBox="1">
            <a:spLocks noChangeArrowheads="1"/>
          </p:cNvSpPr>
          <p:nvPr/>
        </p:nvSpPr>
        <p:spPr bwMode="auto">
          <a:xfrm>
            <a:off x="1447800" y="990600"/>
            <a:ext cx="57832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prstClr val="black"/>
                </a:solidFill>
              </a:rPr>
              <a:t>“Perceptually uniform”</a:t>
            </a:r>
            <a:r>
              <a:rPr lang="en-US" altLang="en-US">
                <a:solidFill>
                  <a:srgbClr val="FF0000"/>
                </a:solidFill>
              </a:rPr>
              <a:t>*</a:t>
            </a:r>
            <a:r>
              <a:rPr lang="en-US" altLang="en-US">
                <a:solidFill>
                  <a:prstClr val="black"/>
                </a:solidFill>
              </a:rPr>
              <a:t> color space</a:t>
            </a:r>
          </a:p>
        </p:txBody>
      </p:sp>
      <p:pic>
        <p:nvPicPr>
          <p:cNvPr id="9114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373380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1" name="Picture 1" descr="C:\Users\Hoiem\Documents\Classes\Spring11 - Computer Vision\figs\color spaces\neighborhood6_lab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9911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2" name="Picture 2" descr="C:\Users\Hoiem\Documents\Classes\Spring11 - Computer Vision\figs\color spaces\neighborhood6_lab_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52588"/>
            <a:ext cx="2286000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3" name="Picture 3" descr="C:\Users\Hoiem\Documents\Classes\Spring11 - Computer Vision\figs\color spaces\neighborhood6_lab_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328988"/>
            <a:ext cx="2286000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4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5" name="TextBox 8"/>
          <p:cNvSpPr txBox="1">
            <a:spLocks noChangeArrowheads="1"/>
          </p:cNvSpPr>
          <p:nvPr/>
        </p:nvSpPr>
        <p:spPr bwMode="auto">
          <a:xfrm>
            <a:off x="7907338" y="2057400"/>
            <a:ext cx="793750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L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(a=0,b=0)</a:t>
            </a:r>
          </a:p>
        </p:txBody>
      </p:sp>
      <p:sp>
        <p:nvSpPr>
          <p:cNvPr id="91146" name="TextBox 9"/>
          <p:cNvSpPr txBox="1">
            <a:spLocks noChangeArrowheads="1"/>
          </p:cNvSpPr>
          <p:nvPr/>
        </p:nvSpPr>
        <p:spPr bwMode="auto">
          <a:xfrm>
            <a:off x="7948613" y="3733800"/>
            <a:ext cx="87312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a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(L=65,b=0)</a:t>
            </a:r>
          </a:p>
        </p:txBody>
      </p:sp>
      <p:sp>
        <p:nvSpPr>
          <p:cNvPr id="91147" name="TextBox 10"/>
          <p:cNvSpPr txBox="1">
            <a:spLocks noChangeArrowheads="1"/>
          </p:cNvSpPr>
          <p:nvPr/>
        </p:nvSpPr>
        <p:spPr bwMode="auto">
          <a:xfrm>
            <a:off x="7924800" y="5562600"/>
            <a:ext cx="87312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b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(L=65,a=0)</a:t>
            </a:r>
          </a:p>
        </p:txBody>
      </p:sp>
    </p:spTree>
    <p:extLst>
      <p:ext uri="{BB962C8B-B14F-4D97-AF65-F5344CB8AC3E}">
        <p14:creationId xmlns:p14="http://schemas.microsoft.com/office/powerpoint/2010/main" val="39644180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971800"/>
            <a:ext cx="8229600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If you had to choose, would you rather go without luminance or chrominance?</a:t>
            </a:r>
          </a:p>
        </p:txBody>
      </p:sp>
    </p:spTree>
    <p:extLst>
      <p:ext uri="{BB962C8B-B14F-4D97-AF65-F5344CB8AC3E}">
        <p14:creationId xmlns:p14="http://schemas.microsoft.com/office/powerpoint/2010/main" val="241963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A08CE-B411-7B47-8792-0AB33AF24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and area light 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4944D-E554-CD44-AFD0-25B7E1010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76400" y="1092200"/>
            <a:ext cx="7810500" cy="4927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016D86-B56F-D14E-9ABA-FA388E4B4A75}"/>
              </a:ext>
            </a:extLst>
          </p:cNvPr>
          <p:cNvSpPr/>
          <p:nvPr/>
        </p:nvSpPr>
        <p:spPr>
          <a:xfrm>
            <a:off x="0" y="6445405"/>
            <a:ext cx="8915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https://cg-masters.com/nicks-rants-and-raves/contact-shadows-cast-shadows-myth/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586FE-CF17-CC43-B5E4-9BCC2FBA1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42895"/>
            <a:ext cx="4191000" cy="4191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FDE3D5-7F8C-9840-95AA-1788CDE91340}"/>
              </a:ext>
            </a:extLst>
          </p:cNvPr>
          <p:cNvSpPr/>
          <p:nvPr/>
        </p:nvSpPr>
        <p:spPr>
          <a:xfrm>
            <a:off x="0" y="6138446"/>
            <a:ext cx="90687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https://blog.demofox.org/2017/07/01/why-are-some-shadows-soft-and-other-shadows-hard/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0D4315-58DF-E341-ABB9-EA3264E7CF99}"/>
              </a:ext>
            </a:extLst>
          </p:cNvPr>
          <p:cNvSpPr txBox="1"/>
          <p:nvPr/>
        </p:nvSpPr>
        <p:spPr>
          <a:xfrm>
            <a:off x="4669596" y="1014240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 &amp; moon both subtend half a degree</a:t>
            </a:r>
          </a:p>
        </p:txBody>
      </p:sp>
    </p:spTree>
    <p:extLst>
      <p:ext uri="{BB962C8B-B14F-4D97-AF65-F5344CB8AC3E}">
        <p14:creationId xmlns:p14="http://schemas.microsoft.com/office/powerpoint/2010/main" val="28187718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B6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971800"/>
            <a:ext cx="8229600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FF4A7E"/>
                </a:solidFill>
              </a:rPr>
              <a:t>If you had to choose, would you rather go without </a:t>
            </a:r>
            <a:r>
              <a:rPr lang="en-US" dirty="0">
                <a:solidFill>
                  <a:srgbClr val="32000C"/>
                </a:solidFill>
              </a:rPr>
              <a:t>luminance</a:t>
            </a:r>
            <a:r>
              <a:rPr lang="en-US" dirty="0">
                <a:solidFill>
                  <a:srgbClr val="FF4A7E"/>
                </a:solidFill>
              </a:rPr>
              <a:t> or chrominance?</a:t>
            </a:r>
          </a:p>
        </p:txBody>
      </p:sp>
    </p:spTree>
    <p:extLst>
      <p:ext uri="{BB962C8B-B14F-4D97-AF65-F5344CB8AC3E}">
        <p14:creationId xmlns:p14="http://schemas.microsoft.com/office/powerpoint/2010/main" val="4105624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Most information in intensity</a:t>
            </a:r>
          </a:p>
        </p:txBody>
      </p:sp>
      <p:pic>
        <p:nvPicPr>
          <p:cNvPr id="94211" name="Picture 2" descr="C:\Documents and Settings\Derek Hoiem\My Documents\Classes\Spring09 - Visual Scene Understanding\material\figs\neighborhood6_a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00200"/>
            <a:ext cx="601821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TextBox 4"/>
          <p:cNvSpPr txBox="1">
            <a:spLocks noChangeArrowheads="1"/>
          </p:cNvSpPr>
          <p:nvPr/>
        </p:nvSpPr>
        <p:spPr bwMode="auto">
          <a:xfrm>
            <a:off x="2124075" y="5943600"/>
            <a:ext cx="52673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Only color shown – constant intensity</a:t>
            </a:r>
          </a:p>
        </p:txBody>
      </p:sp>
    </p:spTree>
    <p:extLst>
      <p:ext uri="{BB962C8B-B14F-4D97-AF65-F5344CB8AC3E}">
        <p14:creationId xmlns:p14="http://schemas.microsoft.com/office/powerpoint/2010/main" val="41080417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Most information in intensity</a:t>
            </a:r>
          </a:p>
        </p:txBody>
      </p:sp>
      <p:sp>
        <p:nvSpPr>
          <p:cNvPr id="30723" name="TextBox 4"/>
          <p:cNvSpPr txBox="1">
            <a:spLocks noChangeArrowheads="1"/>
          </p:cNvSpPr>
          <p:nvPr/>
        </p:nvSpPr>
        <p:spPr bwMode="auto">
          <a:xfrm>
            <a:off x="2057400" y="6019800"/>
            <a:ext cx="52673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Only intensity shown – constant color</a:t>
            </a:r>
          </a:p>
        </p:txBody>
      </p:sp>
      <p:pic>
        <p:nvPicPr>
          <p:cNvPr id="95236" name="Picture 2" descr="C:\Documents and Settings\Derek Hoiem\My Documents\Classes\Spring09 - Visual Scene Understanding\material\figs\neighborhood6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00200"/>
            <a:ext cx="6019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0116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Most information in intensity</a:t>
            </a:r>
          </a:p>
        </p:txBody>
      </p:sp>
      <p:sp>
        <p:nvSpPr>
          <p:cNvPr id="31747" name="TextBox 4"/>
          <p:cNvSpPr txBox="1">
            <a:spLocks noChangeArrowheads="1"/>
          </p:cNvSpPr>
          <p:nvPr/>
        </p:nvSpPr>
        <p:spPr bwMode="auto">
          <a:xfrm>
            <a:off x="3352800" y="6096000"/>
            <a:ext cx="2171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Original image</a:t>
            </a:r>
          </a:p>
        </p:txBody>
      </p:sp>
      <p:pic>
        <p:nvPicPr>
          <p:cNvPr id="96260" name="Picture 2" descr="C:\Documents and Settings\Derek Hoiem\My Documents\Classes\Spring09 - Visual Scene Understanding\material\figs\nieghborhood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00200"/>
            <a:ext cx="6019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450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9866-C9C4-644F-B913-9253D8B04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2.3.3 Compression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B91B36-C9D6-D04D-9E1C-FC6B86B16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600" y="2250281"/>
            <a:ext cx="76708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9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map</a:t>
            </a:r>
          </a:p>
        </p:txBody>
      </p:sp>
      <p:pic>
        <p:nvPicPr>
          <p:cNvPr id="5" name="Content Placeholder 4" descr="dscn299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819400" y="2819400"/>
            <a:ext cx="3251200" cy="3251200"/>
          </a:xfrm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0" y="1524000"/>
            <a:ext cx="2183642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quadn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57200" y="2819400"/>
            <a:ext cx="3251200" cy="3251200"/>
          </a:xfrm>
          <a:prstGeom prst="rect">
            <a:avLst/>
          </a:prstGeom>
        </p:spPr>
      </p:pic>
      <p:pic>
        <p:nvPicPr>
          <p:cNvPr id="7" name="Picture 6" descr="quad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19800" y="2819400"/>
            <a:ext cx="3251200" cy="3251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87495" y="6488668"/>
            <a:ext cx="3156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http://www.sparse.org/3d.html</a:t>
            </a:r>
          </a:p>
        </p:txBody>
      </p:sp>
    </p:spTree>
    <p:extLst>
      <p:ext uri="{BB962C8B-B14F-4D97-AF65-F5344CB8AC3E}">
        <p14:creationId xmlns:p14="http://schemas.microsoft.com/office/powerpoint/2010/main" val="4222256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D4CF-ADD7-7849-B6E2-64511B9FC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2.2.2 Reflectance and Shading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437E4D-114F-8F4B-863F-92CB41F8817C}"/>
              </a:ext>
            </a:extLst>
          </p:cNvPr>
          <p:cNvSpPr txBox="1"/>
          <p:nvPr/>
        </p:nvSpPr>
        <p:spPr>
          <a:xfrm>
            <a:off x="1066800" y="1981200"/>
            <a:ext cx="303159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Specular reflection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Diffuse reflection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Oren-</a:t>
            </a:r>
            <a:r>
              <a:rPr lang="en-US" dirty="0" err="1"/>
              <a:t>Nayar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Phong</a:t>
            </a:r>
            <a:r>
              <a:rPr lang="en-US" dirty="0"/>
              <a:t> shading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ambient illumination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Phong</a:t>
            </a:r>
            <a:r>
              <a:rPr lang="en-US" dirty="0"/>
              <a:t> formula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BRDF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Isotropic vs anisotropic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Global illumination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Photon’s life choices</a:t>
            </a:r>
          </a:p>
        </p:txBody>
      </p:sp>
    </p:spTree>
    <p:extLst>
      <p:ext uri="{BB962C8B-B14F-4D97-AF65-F5344CB8AC3E}">
        <p14:creationId xmlns:p14="http://schemas.microsoft.com/office/powerpoint/2010/main" val="120309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Specular 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773" y="3815864"/>
            <a:ext cx="377190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A9A0D0-EB17-DE42-A96F-8A0932391652}"/>
              </a:ext>
            </a:extLst>
          </p:cNvPr>
          <p:cNvSpPr txBox="1"/>
          <p:nvPr/>
        </p:nvSpPr>
        <p:spPr>
          <a:xfrm>
            <a:off x="6112401" y="6442908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Carol Highsmith/LOC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C30AE-B8D7-A14D-953E-2A738F736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224"/>
          <a:stretch/>
        </p:blipFill>
        <p:spPr>
          <a:xfrm>
            <a:off x="2620699" y="912475"/>
            <a:ext cx="3902601" cy="2987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83D102-EC2D-6344-BE0C-8E46C6C3F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747" y="5427485"/>
            <a:ext cx="4138178" cy="7748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6E7FB8-041D-5444-907B-8FAB5D45717B}"/>
              </a:ext>
            </a:extLst>
          </p:cNvPr>
          <p:cNvSpPr txBox="1"/>
          <p:nvPr/>
        </p:nvSpPr>
        <p:spPr>
          <a:xfrm>
            <a:off x="4343401" y="449580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Specular reflection direction for light source </a:t>
            </a:r>
            <a:r>
              <a:rPr lang="en-US" dirty="0" err="1"/>
              <a:t>i</a:t>
            </a:r>
            <a:r>
              <a:rPr lang="en-US" dirty="0"/>
              <a:t> = deterministic function of incoming light direction v</a:t>
            </a:r>
            <a:r>
              <a:rPr lang="en-US" baseline="-25000" dirty="0"/>
              <a:t>i</a:t>
            </a:r>
            <a:r>
              <a:rPr lang="en-US" dirty="0"/>
              <a:t> and normal n:</a:t>
            </a:r>
          </a:p>
        </p:txBody>
      </p:sp>
    </p:spTree>
    <p:extLst>
      <p:ext uri="{BB962C8B-B14F-4D97-AF65-F5344CB8AC3E}">
        <p14:creationId xmlns:p14="http://schemas.microsoft.com/office/powerpoint/2010/main" val="2672524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Reflection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CA53A9-D169-2C45-8F13-1CDC7C2CA90A}"/>
              </a:ext>
            </a:extLst>
          </p:cNvPr>
          <p:cNvSpPr txBox="1"/>
          <p:nvPr/>
        </p:nvSpPr>
        <p:spPr>
          <a:xfrm>
            <a:off x="6957387" y="6438900"/>
            <a:ext cx="2125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Trevor Darrell slide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81D23F-A141-7B42-9D9C-EA0181DFF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267200"/>
            <a:ext cx="8229600" cy="2110740"/>
          </a:xfrm>
        </p:spPr>
        <p:txBody>
          <a:bodyPr/>
          <a:lstStyle/>
          <a:p>
            <a:r>
              <a:rPr lang="en-US" dirty="0"/>
              <a:t>Lambertian</a:t>
            </a:r>
          </a:p>
          <a:p>
            <a:r>
              <a:rPr lang="en-US" dirty="0"/>
              <a:t>Oren-</a:t>
            </a:r>
            <a:r>
              <a:rPr lang="en-US" dirty="0" err="1"/>
              <a:t>Nayar</a:t>
            </a:r>
            <a:endParaRPr lang="en-US" dirty="0"/>
          </a:p>
          <a:p>
            <a:r>
              <a:rPr lang="en-US" dirty="0"/>
              <a:t>Fully general: BRDF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0B5025-47E4-D747-AA39-FD1C773C8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76"/>
          <a:stretch/>
        </p:blipFill>
        <p:spPr>
          <a:xfrm>
            <a:off x="2590800" y="914400"/>
            <a:ext cx="396240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12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24383</TotalTime>
  <Words>1746</Words>
  <Application>Microsoft Macintosh PowerPoint</Application>
  <PresentationFormat>On-screen Show (4:3)</PresentationFormat>
  <Paragraphs>630</Paragraphs>
  <Slides>54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EngraversGothic BT Regular</vt:lpstr>
      <vt:lpstr>Helvetica</vt:lpstr>
      <vt:lpstr>Times</vt:lpstr>
      <vt:lpstr>Times New Roman</vt:lpstr>
      <vt:lpstr>Office Theme</vt:lpstr>
      <vt:lpstr>PowerPoint Presentation</vt:lpstr>
      <vt:lpstr>Image Formation</vt:lpstr>
      <vt:lpstr>Image Formation</vt:lpstr>
      <vt:lpstr>2.2.1 Lighting</vt:lpstr>
      <vt:lpstr>Point and area light sources</vt:lpstr>
      <vt:lpstr>Environment map</vt:lpstr>
      <vt:lpstr>2.2.2 Reflectance and Shading</vt:lpstr>
      <vt:lpstr>Specular reflection</vt:lpstr>
      <vt:lpstr>Diffuse Reflection</vt:lpstr>
      <vt:lpstr>Lambertian Reflectance Model</vt:lpstr>
      <vt:lpstr>Foreshortening</vt:lpstr>
      <vt:lpstr>Confusion around Lambert’s cosine law</vt:lpstr>
      <vt:lpstr>Oren-Nayar Reflectance Model</vt:lpstr>
      <vt:lpstr>Phong Reflectance Model</vt:lpstr>
      <vt:lpstr>BRDF</vt:lpstr>
      <vt:lpstr>2.2.3 Optics</vt:lpstr>
      <vt:lpstr>Pinhole size / aperture</vt:lpstr>
      <vt:lpstr>Adding a lens</vt:lpstr>
      <vt:lpstr>Pinhole vs. lens</vt:lpstr>
      <vt:lpstr>Thin lens model</vt:lpstr>
      <vt:lpstr>Focus and depth of field</vt:lpstr>
      <vt:lpstr>Image Formation</vt:lpstr>
      <vt:lpstr>2.3.0 Human Vision (not in book)</vt:lpstr>
      <vt:lpstr>The Retina</vt:lpstr>
      <vt:lpstr>Wait, the blood vessels are in front of the photoreceptors??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Tetrachromatism</vt:lpstr>
      <vt:lpstr>More Spectra</vt:lpstr>
      <vt:lpstr>Eye Movements</vt:lpstr>
      <vt:lpstr>2.3 The Digital camera</vt:lpstr>
      <vt:lpstr>The sensing pipeline</vt:lpstr>
      <vt:lpstr>Sensor Array</vt:lpstr>
      <vt:lpstr>Sampling and Quantization</vt:lpstr>
      <vt:lpstr>2.3.1 Sampling and Aliasing</vt:lpstr>
      <vt:lpstr>Rolling Shutter</vt:lpstr>
      <vt:lpstr>2.3.2 Color: the Bayer grid</vt:lpstr>
      <vt:lpstr>Color Image</vt:lpstr>
      <vt:lpstr>Images in Matlab Python</vt:lpstr>
      <vt:lpstr>Color spaces</vt:lpstr>
      <vt:lpstr>Color spaces: RGB</vt:lpstr>
      <vt:lpstr>Color spaces: HSV</vt:lpstr>
      <vt:lpstr>Color spaces: YCbCr</vt:lpstr>
      <vt:lpstr>Color spaces: L*a*b*</vt:lpstr>
      <vt:lpstr>If you had to choose, would you rather go without luminance or chrominance?</vt:lpstr>
      <vt:lpstr>If you had to choose, would you rather go without luminance or chrominance?</vt:lpstr>
      <vt:lpstr>Most information in intensity</vt:lpstr>
      <vt:lpstr>Most information in intensity</vt:lpstr>
      <vt:lpstr>Most information in intensity</vt:lpstr>
      <vt:lpstr>2.3.3 Compression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Frank Dellaert</cp:lastModifiedBy>
  <cp:revision>172</cp:revision>
  <dcterms:created xsi:type="dcterms:W3CDTF">2009-12-16T02:55:56Z</dcterms:created>
  <dcterms:modified xsi:type="dcterms:W3CDTF">2020-08-26T20:09:09Z</dcterms:modified>
</cp:coreProperties>
</file>